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23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24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notesSlides/notesSlide25.xml" ContentType="application/vnd.openxmlformats-officedocument.presentationml.notesSl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notesSlides/notesSlide30.xml" ContentType="application/vnd.openxmlformats-officedocument.presentationml.notesSlide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notesSlides/notesSlide31.xml" ContentType="application/vnd.openxmlformats-officedocument.presentationml.notesSlide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86"/>
  </p:notesMasterIdLst>
  <p:handoutMasterIdLst>
    <p:handoutMasterId r:id="rId87"/>
  </p:handoutMasterIdLst>
  <p:sldIdLst>
    <p:sldId id="422" r:id="rId4"/>
    <p:sldId id="264" r:id="rId5"/>
    <p:sldId id="420" r:id="rId6"/>
    <p:sldId id="438" r:id="rId7"/>
    <p:sldId id="378" r:id="rId8"/>
    <p:sldId id="295" r:id="rId9"/>
    <p:sldId id="306" r:id="rId10"/>
    <p:sldId id="308" r:id="rId11"/>
    <p:sldId id="302" r:id="rId12"/>
    <p:sldId id="385" r:id="rId13"/>
    <p:sldId id="413" r:id="rId14"/>
    <p:sldId id="448" r:id="rId15"/>
    <p:sldId id="440" r:id="rId16"/>
    <p:sldId id="441" r:id="rId17"/>
    <p:sldId id="442" r:id="rId18"/>
    <p:sldId id="279" r:id="rId19"/>
    <p:sldId id="316" r:id="rId20"/>
    <p:sldId id="301" r:id="rId21"/>
    <p:sldId id="311" r:id="rId22"/>
    <p:sldId id="312" r:id="rId23"/>
    <p:sldId id="317" r:id="rId24"/>
    <p:sldId id="313" r:id="rId25"/>
    <p:sldId id="314" r:id="rId26"/>
    <p:sldId id="315" r:id="rId27"/>
    <p:sldId id="431" r:id="rId28"/>
    <p:sldId id="370" r:id="rId29"/>
    <p:sldId id="371" r:id="rId30"/>
    <p:sldId id="418" r:id="rId31"/>
    <p:sldId id="403" r:id="rId32"/>
    <p:sldId id="404" r:id="rId33"/>
    <p:sldId id="285" r:id="rId34"/>
    <p:sldId id="444" r:id="rId35"/>
    <p:sldId id="445" r:id="rId36"/>
    <p:sldId id="455" r:id="rId37"/>
    <p:sldId id="256" r:id="rId38"/>
    <p:sldId id="339" r:id="rId39"/>
    <p:sldId id="407" r:id="rId40"/>
    <p:sldId id="425" r:id="rId41"/>
    <p:sldId id="342" r:id="rId42"/>
    <p:sldId id="406" r:id="rId43"/>
    <p:sldId id="426" r:id="rId44"/>
    <p:sldId id="434" r:id="rId45"/>
    <p:sldId id="435" r:id="rId46"/>
    <p:sldId id="372" r:id="rId47"/>
    <p:sldId id="415" r:id="rId48"/>
    <p:sldId id="427" r:id="rId49"/>
    <p:sldId id="367" r:id="rId50"/>
    <p:sldId id="405" r:id="rId51"/>
    <p:sldId id="428" r:id="rId52"/>
    <p:sldId id="343" r:id="rId53"/>
    <p:sldId id="416" r:id="rId54"/>
    <p:sldId id="429" r:id="rId55"/>
    <p:sldId id="366" r:id="rId56"/>
    <p:sldId id="417" r:id="rId57"/>
    <p:sldId id="430" r:id="rId58"/>
    <p:sldId id="461" r:id="rId59"/>
    <p:sldId id="458" r:id="rId60"/>
    <p:sldId id="459" r:id="rId61"/>
    <p:sldId id="460" r:id="rId62"/>
    <p:sldId id="260" r:id="rId63"/>
    <p:sldId id="261" r:id="rId64"/>
    <p:sldId id="262" r:id="rId65"/>
    <p:sldId id="263" r:id="rId66"/>
    <p:sldId id="462" r:id="rId67"/>
    <p:sldId id="265" r:id="rId68"/>
    <p:sldId id="266" r:id="rId69"/>
    <p:sldId id="267" r:id="rId70"/>
    <p:sldId id="268" r:id="rId71"/>
    <p:sldId id="269" r:id="rId72"/>
    <p:sldId id="457" r:id="rId73"/>
    <p:sldId id="449" r:id="rId74"/>
    <p:sldId id="436" r:id="rId75"/>
    <p:sldId id="437" r:id="rId76"/>
    <p:sldId id="433" r:id="rId77"/>
    <p:sldId id="297" r:id="rId78"/>
    <p:sldId id="398" r:id="rId79"/>
    <p:sldId id="399" r:id="rId80"/>
    <p:sldId id="347" r:id="rId81"/>
    <p:sldId id="454" r:id="rId82"/>
    <p:sldId id="408" r:id="rId83"/>
    <p:sldId id="409" r:id="rId84"/>
    <p:sldId id="384" r:id="rId8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2">
          <p15:clr>
            <a:srgbClr val="A4A3A4"/>
          </p15:clr>
        </p15:guide>
        <p15:guide id="2" pos="27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g" initials="J" lastIdx="1" clrIdx="0">
    <p:extLst>
      <p:ext uri="{19B8F6BF-5375-455C-9EA6-DF929625EA0E}">
        <p15:presenceInfo xmlns:p15="http://schemas.microsoft.com/office/powerpoint/2012/main" userId="f8364fe9745def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88" autoAdjust="0"/>
    <p:restoredTop sz="96353" autoAdjust="0"/>
  </p:normalViewPr>
  <p:slideViewPr>
    <p:cSldViewPr>
      <p:cViewPr>
        <p:scale>
          <a:sx n="150" d="100"/>
          <a:sy n="150" d="100"/>
        </p:scale>
        <p:origin x="108" y="108"/>
      </p:cViewPr>
      <p:guideLst>
        <p:guide orient="horz" pos="1892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viewProps" Target="viewProp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9920"/>
        <c:axId val="635098288"/>
      </c:barChart>
      <c:catAx>
        <c:axId val="63509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8288"/>
        <c:crosses val="autoZero"/>
        <c:auto val="1"/>
        <c:lblAlgn val="ctr"/>
        <c:lblOffset val="100"/>
        <c:noMultiLvlLbl val="0"/>
      </c:catAx>
      <c:valAx>
        <c:axId val="6350982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9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9920"/>
        <c:axId val="635098288"/>
      </c:barChart>
      <c:catAx>
        <c:axId val="63509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8288"/>
        <c:crosses val="autoZero"/>
        <c:auto val="1"/>
        <c:lblAlgn val="ctr"/>
        <c:lblOffset val="100"/>
        <c:noMultiLvlLbl val="0"/>
      </c:catAx>
      <c:valAx>
        <c:axId val="6350982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9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5024"/>
        <c:axId val="635096112"/>
      </c:barChart>
      <c:catAx>
        <c:axId val="635095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6112"/>
        <c:crosses val="autoZero"/>
        <c:auto val="1"/>
        <c:lblAlgn val="ctr"/>
        <c:lblOffset val="100"/>
        <c:noMultiLvlLbl val="0"/>
      </c:catAx>
      <c:valAx>
        <c:axId val="635096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5094480"/>
        <c:axId val="635097200"/>
      </c:barChart>
      <c:catAx>
        <c:axId val="63509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35097200"/>
        <c:crosses val="autoZero"/>
        <c:auto val="1"/>
        <c:lblAlgn val="ctr"/>
        <c:lblOffset val="100"/>
        <c:noMultiLvlLbl val="0"/>
      </c:catAx>
      <c:valAx>
        <c:axId val="635097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635094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4T09:36:22.25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F9B18-36F1-49D9-B66D-F5B67EA2BF75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1EF31-7B53-44D7-9A6B-05CB46574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043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BF280-59BD-4AE3-AAC5-2F0FAE55DB18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D79ED-73FB-44ED-97B6-E09CBE026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769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73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먼저 이 데이터는 각 범죄의 </a:t>
            </a:r>
            <a:r>
              <a:rPr lang="en-US" altLang="ko-KR" dirty="0"/>
              <a:t>‘</a:t>
            </a:r>
            <a:r>
              <a:rPr lang="ko-KR" altLang="en-US" dirty="0"/>
              <a:t>병원 수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병상 수</a:t>
            </a:r>
            <a:r>
              <a:rPr lang="en-US" altLang="ko-KR" dirty="0"/>
              <a:t>‘ </a:t>
            </a:r>
            <a:r>
              <a:rPr lang="ko-KR" altLang="en-US" dirty="0"/>
              <a:t>두 개로 구분되어 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marL="228600" indent="-228600" algn="l">
              <a:buAutoNum type="arabicPeriod"/>
            </a:pPr>
            <a:r>
              <a:rPr lang="en-US" altLang="ko-KR" dirty="0"/>
              <a:t>‘</a:t>
            </a:r>
            <a:r>
              <a:rPr lang="ko-KR" altLang="en-US" dirty="0"/>
              <a:t>병원 수</a:t>
            </a:r>
            <a:r>
              <a:rPr lang="en-US" altLang="ko-KR" dirty="0"/>
              <a:t>’</a:t>
            </a:r>
            <a:r>
              <a:rPr lang="ko-KR" altLang="en-US" dirty="0"/>
              <a:t> 열들만 따로 추출하여 데이터프레임을 만들었다</a:t>
            </a:r>
            <a:r>
              <a:rPr lang="en-US" altLang="ko-KR" dirty="0"/>
              <a:t>. (</a:t>
            </a:r>
            <a:r>
              <a:rPr lang="ko-KR" altLang="en-US" dirty="0"/>
              <a:t>병상 수 열은 제거</a:t>
            </a:r>
            <a:r>
              <a:rPr lang="en-US" altLang="ko-KR" dirty="0"/>
              <a:t>) + </a:t>
            </a:r>
            <a:r>
              <a:rPr lang="ko-KR" altLang="en-US" dirty="0"/>
              <a:t>각 연도 별로 데이터프레임 추출</a:t>
            </a:r>
            <a:endParaRPr lang="en-US" altLang="ko-KR" dirty="0"/>
          </a:p>
          <a:p>
            <a:pPr marL="228600" indent="-228600" algn="l">
              <a:buAutoNum type="arabicPeriod"/>
            </a:pPr>
            <a:endParaRPr lang="en-US" altLang="ko-KR" dirty="0"/>
          </a:p>
          <a:p>
            <a:pPr marL="228600" indent="-228600" algn="l">
              <a:buAutoNum type="arabicPeriod"/>
            </a:pPr>
            <a:r>
              <a:rPr lang="ko-KR" altLang="en-US" dirty="0"/>
              <a:t>막대 그래프를 그리기 위해 자치구를 </a:t>
            </a:r>
            <a:r>
              <a:rPr lang="en-US" altLang="ko-KR" dirty="0"/>
              <a:t>index</a:t>
            </a:r>
            <a:r>
              <a:rPr lang="ko-KR" altLang="en-US" dirty="0"/>
              <a:t>로 설정하였다 </a:t>
            </a:r>
            <a:r>
              <a:rPr lang="en-US" altLang="ko-KR" dirty="0"/>
              <a:t>(</a:t>
            </a:r>
            <a:r>
              <a:rPr lang="en-US" altLang="ko-KR" dirty="0" err="1"/>
              <a:t>set_index</a:t>
            </a:r>
            <a:r>
              <a:rPr lang="en-US" altLang="ko-KR" dirty="0"/>
              <a:t>)</a:t>
            </a:r>
          </a:p>
          <a:p>
            <a:pPr marL="228600" indent="-228600" algn="l">
              <a:buAutoNum type="arabicPeriod"/>
            </a:pPr>
            <a:endParaRPr lang="en-US" altLang="ko-KR" dirty="0"/>
          </a:p>
          <a:p>
            <a:pPr marL="228600" indent="-228600" algn="l">
              <a:buAutoNum type="arabicPeriod"/>
            </a:pPr>
            <a:r>
              <a:rPr lang="en-US" altLang="ko-KR" dirty="0"/>
              <a:t>‘-’</a:t>
            </a:r>
            <a:r>
              <a:rPr lang="ko-KR" altLang="en-US" dirty="0"/>
              <a:t>과 포함되어 있어 계산이 불가하므로 숫자 </a:t>
            </a:r>
            <a:r>
              <a:rPr lang="en-US" altLang="ko-KR" dirty="0"/>
              <a:t>‘0’ </a:t>
            </a:r>
            <a:r>
              <a:rPr lang="ko-KR" altLang="en-US" dirty="0"/>
              <a:t>으로 대체하였다</a:t>
            </a:r>
            <a:r>
              <a:rPr lang="en-US" altLang="ko-KR" dirty="0"/>
              <a:t>. (replace)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70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Index</a:t>
            </a:r>
            <a:r>
              <a:rPr lang="ko-KR" altLang="en-US" dirty="0"/>
              <a:t>를 기본으로 초기화 </a:t>
            </a:r>
            <a:r>
              <a:rPr lang="en-US" altLang="ko-KR" dirty="0"/>
              <a:t>(0,1,2,3,4 …) / </a:t>
            </a:r>
            <a:r>
              <a:rPr lang="ko-KR" altLang="en-US" dirty="0"/>
              <a:t>다른 </a:t>
            </a:r>
            <a:r>
              <a:rPr lang="ko-KR" altLang="en-US" dirty="0" err="1"/>
              <a:t>자료들과의</a:t>
            </a:r>
            <a:r>
              <a:rPr lang="ko-KR" altLang="en-US" dirty="0"/>
              <a:t> 계산이나 결합을 위해 통일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‘</a:t>
            </a:r>
            <a:r>
              <a:rPr lang="ko-KR" altLang="en-US" dirty="0"/>
              <a:t>년도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자치구</a:t>
            </a:r>
            <a:r>
              <a:rPr lang="en-US" altLang="ko-KR" dirty="0"/>
              <a:t>’,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합계</a:t>
            </a:r>
            <a:r>
              <a:rPr lang="en-US" altLang="ko-KR" dirty="0"/>
              <a:t>_int’, ‘</a:t>
            </a:r>
            <a:r>
              <a:rPr lang="ko-KR" altLang="en-US" dirty="0"/>
              <a:t>종합병원</a:t>
            </a:r>
            <a:r>
              <a:rPr lang="en-US" altLang="ko-KR" dirty="0"/>
              <a:t>’ </a:t>
            </a:r>
            <a:r>
              <a:rPr lang="ko-KR" altLang="en-US" dirty="0"/>
              <a:t>열이 필요하므로 따로 추출 해서 데이터 프레임 생성 </a:t>
            </a:r>
            <a:r>
              <a:rPr lang="en-US" altLang="ko-KR" dirty="0"/>
              <a:t>(hospital_fin_2017)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자치구를 기준으로 오름차순 정렬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합계</a:t>
            </a:r>
            <a:r>
              <a:rPr lang="en-US" altLang="ko-KR" dirty="0"/>
              <a:t>_int</a:t>
            </a:r>
            <a:r>
              <a:rPr lang="ko-KR" altLang="en-US" dirty="0"/>
              <a:t>를 더 쉽게 알게 하기 위해서 </a:t>
            </a:r>
            <a:r>
              <a:rPr lang="en-US" altLang="ko-KR" dirty="0"/>
              <a:t>‘</a:t>
            </a:r>
            <a:r>
              <a:rPr lang="ko-KR" altLang="en-US" dirty="0"/>
              <a:t>의료기관</a:t>
            </a:r>
            <a:r>
              <a:rPr lang="en-US" altLang="ko-KR" dirty="0"/>
              <a:t>_</a:t>
            </a:r>
            <a:r>
              <a:rPr lang="ko-KR" altLang="en-US" dirty="0"/>
              <a:t>총</a:t>
            </a:r>
            <a:r>
              <a:rPr lang="en-US" altLang="ko-KR" dirty="0"/>
              <a:t>_</a:t>
            </a:r>
            <a:r>
              <a:rPr lang="ko-KR" altLang="en-US" dirty="0"/>
              <a:t>합계</a:t>
            </a:r>
            <a:r>
              <a:rPr lang="en-US" altLang="ko-KR" dirty="0"/>
              <a:t>‘</a:t>
            </a:r>
            <a:r>
              <a:rPr lang="ko-KR" altLang="en-US" dirty="0"/>
              <a:t>로 열 이름 변경 </a:t>
            </a:r>
            <a:r>
              <a:rPr lang="en-US" altLang="ko-KR" dirty="0"/>
              <a:t>(rename)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823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조원의 요청으로 </a:t>
            </a:r>
            <a:r>
              <a:rPr lang="ko-KR" altLang="en-US" dirty="0" err="1"/>
              <a:t>총인구수를</a:t>
            </a:r>
            <a:r>
              <a:rPr lang="ko-KR" altLang="en-US" dirty="0"/>
              <a:t> 가져와 </a:t>
            </a:r>
            <a:r>
              <a:rPr lang="en-US" altLang="ko-KR" dirty="0"/>
              <a:t>10</a:t>
            </a:r>
            <a:r>
              <a:rPr lang="ko-KR" altLang="en-US" dirty="0"/>
              <a:t>만명 당 의료기관 수와 </a:t>
            </a:r>
            <a:r>
              <a:rPr lang="en-US" altLang="ko-KR" dirty="0"/>
              <a:t>10</a:t>
            </a:r>
            <a:r>
              <a:rPr lang="ko-KR" altLang="en-US" dirty="0"/>
              <a:t>만명 당 종합병원 수를 만든 데이터프레임에 열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357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서울시 각 구별 연령별 인구 현황에서는 기존 </a:t>
            </a:r>
            <a:r>
              <a:rPr lang="en-US" altLang="ko-KR" dirty="0"/>
              <a:t>raw data</a:t>
            </a:r>
            <a:r>
              <a:rPr lang="ko-KR" altLang="en-US" dirty="0"/>
              <a:t>가 </a:t>
            </a:r>
            <a:r>
              <a:rPr lang="en-US" altLang="ko-KR" dirty="0"/>
              <a:t>2017 ~ 2020</a:t>
            </a:r>
            <a:r>
              <a:rPr lang="ko-KR" altLang="en-US" dirty="0"/>
              <a:t>년 기간의 서울시 각 구별로 </a:t>
            </a:r>
            <a:r>
              <a:rPr lang="en-US" altLang="ko-KR" dirty="0"/>
              <a:t>10</a:t>
            </a:r>
            <a:r>
              <a:rPr lang="ko-KR" altLang="en-US" dirty="0"/>
              <a:t>년 단위로 남성</a:t>
            </a:r>
            <a:r>
              <a:rPr lang="en-US" altLang="ko-KR" dirty="0"/>
              <a:t>, </a:t>
            </a:r>
            <a:r>
              <a:rPr lang="ko-KR" altLang="en-US" dirty="0"/>
              <a:t>여성</a:t>
            </a:r>
            <a:r>
              <a:rPr lang="en-US" altLang="ko-KR" dirty="0"/>
              <a:t>, </a:t>
            </a:r>
            <a:r>
              <a:rPr lang="ko-KR" altLang="en-US" dirty="0"/>
              <a:t>총 인구수로 구분 되어있었던 </a:t>
            </a:r>
            <a:r>
              <a:rPr lang="en-US" altLang="ko-KR" dirty="0"/>
              <a:t>raw data</a:t>
            </a:r>
            <a:r>
              <a:rPr lang="ko-KR" altLang="en-US" dirty="0"/>
              <a:t>들을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미성년자 총 인구수 및 비율</a:t>
            </a:r>
            <a:r>
              <a:rPr lang="en-US" altLang="ko-KR" dirty="0"/>
              <a:t>, </a:t>
            </a:r>
            <a:r>
              <a:rPr lang="ko-KR" altLang="en-US" dirty="0"/>
              <a:t>성인 총 인구수 및 비율</a:t>
            </a:r>
            <a:r>
              <a:rPr lang="en-US" altLang="ko-KR" dirty="0"/>
              <a:t>, </a:t>
            </a:r>
            <a:r>
              <a:rPr lang="ko-KR" altLang="en-US" dirty="0"/>
              <a:t>여자 </a:t>
            </a:r>
            <a:r>
              <a:rPr lang="en-US" altLang="ko-KR" dirty="0"/>
              <a:t>100</a:t>
            </a:r>
            <a:r>
              <a:rPr lang="ko-KR" altLang="en-US" dirty="0"/>
              <a:t>명 남자의 수로 데이터를 구분해서 데이터 프레임을 새로 만들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연령대 별로 아파트 거래금액과 상관이 있는지 궁금하였고</a:t>
            </a:r>
            <a:r>
              <a:rPr lang="en-US" altLang="ko-KR" dirty="0"/>
              <a:t>, </a:t>
            </a:r>
            <a:r>
              <a:rPr lang="ko-KR" altLang="en-US" dirty="0"/>
              <a:t>남녀 성비 또한 연관성이 있는지 알아보고 싶어 이러한 데이터들로 새롭게 처리를 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42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열의 이름을 </a:t>
            </a:r>
            <a:r>
              <a:rPr lang="ko-KR" altLang="en-US" dirty="0" err="1"/>
              <a:t>나이대</a:t>
            </a:r>
            <a:r>
              <a:rPr lang="ko-KR" altLang="en-US" dirty="0"/>
              <a:t> 별로 보기 쉽게 </a:t>
            </a:r>
            <a:r>
              <a:rPr lang="en-US" altLang="ko-KR" dirty="0"/>
              <a:t>rename </a:t>
            </a:r>
            <a:r>
              <a:rPr lang="ko-KR" altLang="en-US" dirty="0"/>
              <a:t>함수를 이용하여 수정하였고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미성년자와 성인 연령 구간을 구하기 위해 </a:t>
            </a:r>
            <a:r>
              <a:rPr lang="en-US" altLang="ko-KR" dirty="0"/>
              <a:t>, </a:t>
            </a:r>
            <a:r>
              <a:rPr lang="ko-KR" altLang="en-US" dirty="0"/>
              <a:t>각각의 빈 리스트에 구간 연령을 더해 </a:t>
            </a:r>
            <a:r>
              <a:rPr lang="en-US" altLang="ko-KR" dirty="0"/>
              <a:t>append </a:t>
            </a:r>
            <a:r>
              <a:rPr lang="ko-KR" altLang="en-US" dirty="0"/>
              <a:t>해주었습니다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행정구역에 불필요한 단어들이 있어 </a:t>
            </a:r>
            <a:r>
              <a:rPr lang="ko-KR" altLang="en-US" dirty="0" err="1"/>
              <a:t>슬라이싱해서</a:t>
            </a:r>
            <a:r>
              <a:rPr lang="ko-KR" altLang="en-US" dirty="0"/>
              <a:t> 저장을 다시 해주었습니다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행정구역 가나다순으로 정렬하여 다른 데이터들과 비교하기 쉽게 정리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90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단순한 미성년자 총 인구수</a:t>
            </a:r>
            <a:r>
              <a:rPr lang="en-US" altLang="ko-KR" dirty="0"/>
              <a:t>, </a:t>
            </a:r>
            <a:r>
              <a:rPr lang="ko-KR" altLang="en-US" dirty="0"/>
              <a:t>성인 총 인구수를 아파트 금액과 비교하는 것보다 전체 인구수 대비 미성년자 비율</a:t>
            </a:r>
            <a:r>
              <a:rPr lang="en-US" altLang="ko-KR" dirty="0"/>
              <a:t>, </a:t>
            </a:r>
            <a:r>
              <a:rPr lang="ko-KR" altLang="en-US" dirty="0"/>
              <a:t>성인 비율로 비교하는 것이 맞다고 생각해 계산을 통해서 새로운 컬럼을 추가하였습니다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남녀 성비 또한 비교 하고 싶은 데이터 자료이기 때문에 계산을 통해 새로운 컬럼에 추가하였습니다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116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800" b="1" dirty="0">
                <a:cs typeface="Arial" pitchFamily="34" charset="0"/>
              </a:rPr>
              <a:t>2017</a:t>
            </a:r>
            <a:r>
              <a:rPr lang="ko-KR" altLang="en-US" sz="800" b="1" dirty="0">
                <a:cs typeface="Arial" pitchFamily="34" charset="0"/>
              </a:rPr>
              <a:t>년 </a:t>
            </a:r>
            <a:r>
              <a:rPr lang="en-US" altLang="ko-KR" sz="800" b="1" dirty="0">
                <a:cs typeface="Arial" pitchFamily="34" charset="0"/>
              </a:rPr>
              <a:t>5</a:t>
            </a:r>
            <a:r>
              <a:rPr lang="ko-KR" altLang="en-US" sz="800" b="1" dirty="0">
                <a:cs typeface="Arial" pitchFamily="34" charset="0"/>
              </a:rPr>
              <a:t>대 범죄 발생이 높은 지역 </a:t>
            </a:r>
            <a:r>
              <a:rPr lang="en-US" altLang="ko-KR" sz="800" b="1" dirty="0">
                <a:cs typeface="Arial" pitchFamily="34" charset="0"/>
              </a:rPr>
              <a:t>Top 2</a:t>
            </a:r>
          </a:p>
          <a:p>
            <a:r>
              <a:rPr lang="en-US" altLang="ko-KR" sz="800" b="1" dirty="0">
                <a:cs typeface="Arial" pitchFamily="34" charset="0"/>
              </a:rPr>
              <a:t>1. </a:t>
            </a:r>
            <a:r>
              <a:rPr lang="ko-KR" altLang="en-US" sz="800" b="1" dirty="0">
                <a:cs typeface="Arial" pitchFamily="34" charset="0"/>
              </a:rPr>
              <a:t>강남구 </a:t>
            </a:r>
            <a:r>
              <a:rPr lang="en-US" altLang="ko-KR" sz="800" b="1" dirty="0">
                <a:cs typeface="Arial" pitchFamily="34" charset="0"/>
              </a:rPr>
              <a:t>-&gt; </a:t>
            </a:r>
            <a:r>
              <a:rPr lang="ko-KR" altLang="en-US" sz="800" b="1" dirty="0">
                <a:cs typeface="Arial" pitchFamily="34" charset="0"/>
              </a:rPr>
              <a:t>다른 구에 비해 </a:t>
            </a:r>
            <a:r>
              <a:rPr lang="en-US" altLang="ko-KR" sz="800" b="1" dirty="0">
                <a:cs typeface="Arial" pitchFamily="34" charset="0"/>
              </a:rPr>
              <a:t>‘</a:t>
            </a:r>
            <a:r>
              <a:rPr lang="ko-KR" altLang="en-US" sz="800" b="1" dirty="0">
                <a:cs typeface="Arial" pitchFamily="34" charset="0"/>
              </a:rPr>
              <a:t>폭행</a:t>
            </a:r>
            <a:r>
              <a:rPr lang="en-US" altLang="ko-KR" sz="800" b="1" dirty="0">
                <a:cs typeface="Arial" pitchFamily="34" charset="0"/>
              </a:rPr>
              <a:t>’</a:t>
            </a:r>
            <a:r>
              <a:rPr lang="ko-KR" altLang="en-US" sz="800" b="1" dirty="0">
                <a:cs typeface="Arial" pitchFamily="34" charset="0"/>
              </a:rPr>
              <a:t>이 월등히 높다</a:t>
            </a:r>
            <a:r>
              <a:rPr lang="en-US" altLang="ko-KR" sz="800" b="1" dirty="0">
                <a:cs typeface="Arial" pitchFamily="34" charset="0"/>
              </a:rPr>
              <a:t>!!</a:t>
            </a:r>
          </a:p>
          <a:p>
            <a:r>
              <a:rPr lang="en-US" altLang="ko-KR" sz="800" b="1" dirty="0">
                <a:cs typeface="Arial" pitchFamily="34" charset="0"/>
              </a:rPr>
              <a:t>2. </a:t>
            </a:r>
            <a:r>
              <a:rPr lang="ko-KR" altLang="en-US" sz="800" b="1" dirty="0">
                <a:cs typeface="Arial" pitchFamily="34" charset="0"/>
              </a:rPr>
              <a:t>영등포구</a:t>
            </a:r>
            <a:endParaRPr lang="en-US" altLang="ko-KR" dirty="0"/>
          </a:p>
          <a:p>
            <a:r>
              <a:rPr lang="en-US" altLang="ko-KR" sz="800" b="1" dirty="0">
                <a:cs typeface="Arial" pitchFamily="34" charset="0"/>
              </a:rPr>
              <a:t>2018</a:t>
            </a:r>
            <a:r>
              <a:rPr lang="ko-KR" altLang="en-US" sz="800" b="1" dirty="0">
                <a:cs typeface="Arial" pitchFamily="34" charset="0"/>
              </a:rPr>
              <a:t>년 </a:t>
            </a:r>
            <a:r>
              <a:rPr lang="en-US" altLang="ko-KR" sz="800" b="1" dirty="0">
                <a:cs typeface="Arial" pitchFamily="34" charset="0"/>
              </a:rPr>
              <a:t>5</a:t>
            </a:r>
            <a:r>
              <a:rPr lang="ko-KR" altLang="en-US" sz="800" b="1" dirty="0">
                <a:cs typeface="Arial" pitchFamily="34" charset="0"/>
              </a:rPr>
              <a:t>대 범죄 발생이 높은 지역 </a:t>
            </a:r>
            <a:r>
              <a:rPr lang="en-US" altLang="ko-KR" sz="800" b="1" dirty="0">
                <a:cs typeface="Arial" pitchFamily="34" charset="0"/>
              </a:rPr>
              <a:t>Top 2</a:t>
            </a:r>
          </a:p>
          <a:p>
            <a:r>
              <a:rPr lang="en-US" altLang="ko-KR" sz="800" b="1" dirty="0">
                <a:cs typeface="Arial" pitchFamily="34" charset="0"/>
              </a:rPr>
              <a:t>1. </a:t>
            </a:r>
            <a:r>
              <a:rPr lang="ko-KR" altLang="en-US" sz="800" b="1" dirty="0">
                <a:cs typeface="Arial" pitchFamily="34" charset="0"/>
              </a:rPr>
              <a:t>강남구 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2. </a:t>
            </a:r>
            <a:r>
              <a:rPr lang="ko-KR" altLang="en-US" sz="800" b="1" dirty="0">
                <a:cs typeface="Arial" pitchFamily="34" charset="0"/>
              </a:rPr>
              <a:t>영등포구</a:t>
            </a:r>
            <a:endParaRPr lang="en-US" altLang="ko-KR" sz="800" b="1" dirty="0">
              <a:cs typeface="Arial" pitchFamily="34" charset="0"/>
            </a:endParaRPr>
          </a:p>
          <a:p>
            <a:endParaRPr lang="en-US" altLang="ko-KR" sz="800" b="1" dirty="0"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범죄 발생 비율이 높은 것은 이 두 지역이 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'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부자동네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'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이기 때문이다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. 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지난 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7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월 서울시가 공개한 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2013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년 재산세 순위를 살펴보면 강남구와 서초구가 나란히 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1, 2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위를 기록했다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. 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서울 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25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개 </a:t>
            </a:r>
            <a:r>
              <a:rPr lang="ko-KR" altLang="en-US" sz="800" b="0" i="0" dirty="0" err="1">
                <a:solidFill>
                  <a:srgbClr val="000A19"/>
                </a:solidFill>
                <a:effectLst/>
                <a:latin typeface="Nanum Gothic"/>
              </a:rPr>
              <a:t>자치구중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 두 곳이 재산세의 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26.1%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를 내고 있다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. 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재정자립도 순위에서도 강남 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1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위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(75.8%), 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서초 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2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위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(73.7%)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였다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.</a:t>
            </a:r>
            <a:br>
              <a:rPr lang="ko-KR" altLang="en-US" sz="800" dirty="0"/>
            </a:b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두 지역의 경찰 배치는 촘촘한 편이다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. 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치안 인프라의 핵심 기준이 되는 경찰 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1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인당 담당인구가 강남이 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445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명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, 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서초가 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454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명이다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. 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서울 평균은 이보다 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80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여 명 이상 많은 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534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명이다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. 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강남구와 서초구에는 각각 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2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개의 경찰서가 있다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. 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서초는 서초서와 방배서에 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966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명이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,  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강남은 강남서와 수서서에 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1263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명이 근무하고 있다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. </a:t>
            </a:r>
            <a:r>
              <a:rPr lang="ko-KR" altLang="en-US" sz="800" b="0" i="0" dirty="0">
                <a:solidFill>
                  <a:srgbClr val="000A19"/>
                </a:solidFill>
                <a:effectLst/>
                <a:latin typeface="Nanum Gothic"/>
              </a:rPr>
              <a:t>종로에 이어 경찰서 인원이 가장 많다</a:t>
            </a:r>
            <a: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  <a:t>.</a:t>
            </a:r>
            <a:br>
              <a:rPr lang="en-US" altLang="ko-KR" sz="800" b="0" i="0" dirty="0">
                <a:solidFill>
                  <a:srgbClr val="000A19"/>
                </a:solidFill>
                <a:effectLst/>
                <a:latin typeface="Nanum Gothic"/>
              </a:rPr>
            </a:br>
            <a:endParaRPr lang="en-US" altLang="ko-KR" sz="800" b="0" i="0" dirty="0">
              <a:solidFill>
                <a:srgbClr val="000A19"/>
              </a:solidFill>
              <a:effectLst/>
              <a:latin typeface="Nanum 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b="0" i="0" dirty="0">
              <a:solidFill>
                <a:srgbClr val="000A19"/>
              </a:solidFill>
              <a:effectLst/>
              <a:latin typeface="Nanum Gothic"/>
            </a:endParaRPr>
          </a:p>
          <a:p>
            <a:endParaRPr lang="en-US" altLang="ko-KR" sz="800" b="1" dirty="0"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874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>
                <a:cs typeface="Arial" pitchFamily="34" charset="0"/>
              </a:rPr>
              <a:t>2017</a:t>
            </a:r>
            <a:r>
              <a:rPr lang="ko-KR" altLang="en-US" sz="1200" b="1" dirty="0">
                <a:cs typeface="Arial" pitchFamily="34" charset="0"/>
              </a:rPr>
              <a:t>년 </a:t>
            </a:r>
            <a:r>
              <a:rPr lang="en-US" altLang="ko-KR" sz="1200" b="1" dirty="0">
                <a:cs typeface="Arial" pitchFamily="34" charset="0"/>
              </a:rPr>
              <a:t>5</a:t>
            </a:r>
            <a:r>
              <a:rPr lang="ko-KR" altLang="en-US" sz="1200" b="1" dirty="0">
                <a:cs typeface="Arial" pitchFamily="34" charset="0"/>
              </a:rPr>
              <a:t>대 범죄 발생이 높은 지역 </a:t>
            </a:r>
            <a:r>
              <a:rPr lang="en-US" altLang="ko-KR" sz="1200" b="1" dirty="0">
                <a:cs typeface="Arial" pitchFamily="34" charset="0"/>
              </a:rPr>
              <a:t>Top 2</a:t>
            </a:r>
          </a:p>
          <a:p>
            <a:r>
              <a:rPr lang="en-US" altLang="ko-KR" sz="1200" b="1" dirty="0">
                <a:cs typeface="Arial" pitchFamily="34" charset="0"/>
              </a:rPr>
              <a:t>1. </a:t>
            </a:r>
            <a:r>
              <a:rPr lang="ko-KR" altLang="en-US" sz="1200" b="1" dirty="0">
                <a:cs typeface="Arial" pitchFamily="34" charset="0"/>
              </a:rPr>
              <a:t>강남구 </a:t>
            </a:r>
            <a:r>
              <a:rPr lang="en-US" altLang="ko-KR" sz="1200" b="1" dirty="0">
                <a:cs typeface="Arial" pitchFamily="34" charset="0"/>
              </a:rPr>
              <a:t>-&gt; </a:t>
            </a:r>
            <a:r>
              <a:rPr lang="ko-KR" altLang="en-US" sz="1200" b="1" dirty="0">
                <a:cs typeface="Arial" pitchFamily="34" charset="0"/>
              </a:rPr>
              <a:t>다른 구에 비해 </a:t>
            </a:r>
            <a:r>
              <a:rPr lang="en-US" altLang="ko-KR" sz="1200" b="1" dirty="0">
                <a:cs typeface="Arial" pitchFamily="34" charset="0"/>
              </a:rPr>
              <a:t>‘</a:t>
            </a:r>
            <a:r>
              <a:rPr lang="ko-KR" altLang="en-US" sz="1200" b="1" dirty="0">
                <a:cs typeface="Arial" pitchFamily="34" charset="0"/>
              </a:rPr>
              <a:t>폭행</a:t>
            </a:r>
            <a:r>
              <a:rPr lang="en-US" altLang="ko-KR" sz="1200" b="1" dirty="0">
                <a:cs typeface="Arial" pitchFamily="34" charset="0"/>
              </a:rPr>
              <a:t>’</a:t>
            </a:r>
            <a:r>
              <a:rPr lang="ko-KR" altLang="en-US" sz="1200" b="1" dirty="0">
                <a:cs typeface="Arial" pitchFamily="34" charset="0"/>
              </a:rPr>
              <a:t>이 월등히 높다</a:t>
            </a:r>
            <a:r>
              <a:rPr lang="en-US" altLang="ko-KR" sz="1200" b="1" dirty="0">
                <a:cs typeface="Arial" pitchFamily="34" charset="0"/>
              </a:rPr>
              <a:t>!!</a:t>
            </a:r>
          </a:p>
          <a:p>
            <a:r>
              <a:rPr lang="en-US" altLang="ko-KR" sz="1200" b="1" dirty="0">
                <a:cs typeface="Arial" pitchFamily="34" charset="0"/>
              </a:rPr>
              <a:t>2. </a:t>
            </a:r>
            <a:r>
              <a:rPr lang="ko-KR" altLang="en-US" sz="1200" b="1" dirty="0">
                <a:cs typeface="Arial" pitchFamily="34" charset="0"/>
              </a:rPr>
              <a:t>영등포구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범죄 발생 비율이 높은 것은 이 두 지역이 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'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부자동네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'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이기 때문이다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지난 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7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월 서울시가 공개한 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2013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년 재산세 순위를 살펴보면 강남구와 서초구가 나란히 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1, 2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위를 기록했다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서울 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25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개 </a:t>
            </a:r>
            <a:r>
              <a:rPr lang="ko-KR" altLang="en-US" b="0" i="0" dirty="0" err="1">
                <a:solidFill>
                  <a:srgbClr val="000A19"/>
                </a:solidFill>
                <a:effectLst/>
                <a:latin typeface="Nanum Gothic"/>
              </a:rPr>
              <a:t>자치구중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 두 곳이 재산세의 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26.1%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를 내고 있다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재정자립도 순위에서도 강남 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1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위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(75.8%), 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서초 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2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위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(73.7%)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였다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두 지역의 경찰 배치는 촘촘한 편이다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. 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치안 인프라의 핵심 기준이 되는 경찰 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1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인당 담당인구가 강남이 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445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명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서초가 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454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명이다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서울 평균은 이보다 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80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여 명 이상 많은 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534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명이다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강남구와 서초구에는 각각 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2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개의 경찰서가 있다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서초는 서초서와 방배서에 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966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명이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,  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강남은 강남서와 수서서에 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1263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명이 근무하고 있다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rgbClr val="000A19"/>
                </a:solidFill>
                <a:effectLst/>
                <a:latin typeface="Nanum Gothic"/>
              </a:rPr>
              <a:t>종로에 이어 경찰서 인원이 가장 많다</a:t>
            </a:r>
            <a:r>
              <a:rPr lang="en-US" altLang="ko-KR" b="0" i="0" dirty="0">
                <a:solidFill>
                  <a:srgbClr val="000A19"/>
                </a:solidFill>
                <a:effectLst/>
                <a:latin typeface="Nanum Gothic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607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2017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2018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의료기관이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가장 많은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구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Top 3 -&gt;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의료기관의 수와 집 값과의 상관성이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‘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상당히 높음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’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을 알 수 있다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!</a:t>
            </a:r>
          </a:p>
          <a:p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강남구 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2.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서초구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3.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송파구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675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2019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. 2020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 의료기관이 가장 많은 구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Top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3 -&gt;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의료기관의 수와 집 값과의 상관성이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‘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상당히 높음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’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을 알 수 있다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1.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강남구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2.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서초구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3.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송파구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하지만 여기서 의구심이 들었다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의료기관의 범위가 너무 넓기도 해서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범위를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‘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종합병원의 수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＇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만으로 </a:t>
            </a:r>
            <a:r>
              <a:rPr lang="ko-KR" altLang="en-US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줄여보기로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했다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48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8dbb991c0_1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e8dbb991c0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b="1" dirty="0">
                <a:cs typeface="Arial" pitchFamily="34" charset="0"/>
              </a:rPr>
              <a:t>의료기관 </a:t>
            </a:r>
            <a:r>
              <a:rPr lang="en-US" altLang="ko-KR" sz="1400" b="1" i="0" u="none" dirty="0">
                <a:cs typeface="Arial" pitchFamily="34" charset="0"/>
              </a:rPr>
              <a:t>: </a:t>
            </a:r>
            <a:r>
              <a:rPr lang="ko-KR" altLang="en-US" sz="1200" i="1" u="sng" dirty="0">
                <a:cs typeface="Arial" pitchFamily="34" charset="0"/>
              </a:rPr>
              <a:t>종합병원 </a:t>
            </a:r>
            <a:r>
              <a:rPr lang="en-US" altLang="ko-KR" sz="1200" i="1" u="sng" dirty="0">
                <a:cs typeface="Arial" pitchFamily="34" charset="0"/>
              </a:rPr>
              <a:t>, </a:t>
            </a:r>
            <a:r>
              <a:rPr lang="ko-KR" altLang="en-US" sz="1200" i="1" u="sng" dirty="0">
                <a:cs typeface="Arial" pitchFamily="34" charset="0"/>
              </a:rPr>
              <a:t>병원</a:t>
            </a:r>
            <a:r>
              <a:rPr lang="en-US" altLang="ko-KR" sz="1200" i="1" u="sng" dirty="0">
                <a:cs typeface="Arial" pitchFamily="34" charset="0"/>
              </a:rPr>
              <a:t>, </a:t>
            </a:r>
            <a:r>
              <a:rPr lang="ko-KR" altLang="en-US" sz="1200" i="1" u="sng" dirty="0">
                <a:cs typeface="Arial" pitchFamily="34" charset="0"/>
              </a:rPr>
              <a:t>의원 </a:t>
            </a:r>
            <a:r>
              <a:rPr lang="en-US" altLang="ko-KR" sz="1200" i="1" u="sng" dirty="0">
                <a:cs typeface="Arial" pitchFamily="34" charset="0"/>
              </a:rPr>
              <a:t>, </a:t>
            </a:r>
            <a:r>
              <a:rPr lang="ko-KR" altLang="en-US" sz="1200" i="1" u="sng" dirty="0">
                <a:cs typeface="Arial" pitchFamily="34" charset="0"/>
              </a:rPr>
              <a:t>부속병의원</a:t>
            </a:r>
            <a:r>
              <a:rPr lang="en-US" altLang="ko-KR" sz="1200" i="1" u="sng" dirty="0">
                <a:cs typeface="Arial" pitchFamily="34" charset="0"/>
              </a:rPr>
              <a:t>, </a:t>
            </a:r>
            <a:r>
              <a:rPr lang="ko-KR" altLang="en-US" sz="1200" i="1" u="sng" dirty="0">
                <a:cs typeface="Arial" pitchFamily="34" charset="0"/>
              </a:rPr>
              <a:t>요양병원</a:t>
            </a:r>
            <a:r>
              <a:rPr lang="en-US" altLang="ko-KR" sz="1200" i="1" u="sng" dirty="0">
                <a:cs typeface="Arial" pitchFamily="34" charset="0"/>
              </a:rPr>
              <a:t>, </a:t>
            </a:r>
            <a:r>
              <a:rPr lang="ko-KR" altLang="en-US" sz="1200" i="1" u="sng" dirty="0">
                <a:cs typeface="Arial" pitchFamily="34" charset="0"/>
              </a:rPr>
              <a:t>노인전문병원 </a:t>
            </a:r>
            <a:r>
              <a:rPr lang="en-US" altLang="ko-KR" sz="1200" i="1" u="sng" dirty="0">
                <a:cs typeface="Arial" pitchFamily="34" charset="0"/>
              </a:rPr>
              <a:t>,</a:t>
            </a:r>
            <a:r>
              <a:rPr lang="ko-KR" altLang="en-US" sz="1200" i="1" u="sng" dirty="0">
                <a:cs typeface="Arial" pitchFamily="34" charset="0"/>
              </a:rPr>
              <a:t>결핵병원</a:t>
            </a:r>
            <a:r>
              <a:rPr lang="en-US" altLang="ko-KR" sz="1200" i="1" u="sng" dirty="0">
                <a:cs typeface="Arial" pitchFamily="34" charset="0"/>
              </a:rPr>
              <a:t>, </a:t>
            </a:r>
            <a:r>
              <a:rPr lang="ko-KR" altLang="en-US" sz="1200" i="1" u="sng" dirty="0">
                <a:cs typeface="Arial" pitchFamily="34" charset="0"/>
              </a:rPr>
              <a:t>정신병원</a:t>
            </a:r>
            <a:r>
              <a:rPr lang="en-US" altLang="ko-KR" sz="1200" i="1" u="sng" dirty="0">
                <a:cs typeface="Arial" pitchFamily="34" charset="0"/>
              </a:rPr>
              <a:t>, </a:t>
            </a:r>
            <a:r>
              <a:rPr lang="ko-KR" altLang="en-US" sz="1200" i="1" u="sng" dirty="0">
                <a:cs typeface="Arial" pitchFamily="34" charset="0"/>
              </a:rPr>
              <a:t>치과병원</a:t>
            </a:r>
            <a:r>
              <a:rPr lang="en-US" altLang="ko-KR" sz="1200" i="1" u="sng" dirty="0">
                <a:cs typeface="Arial" pitchFamily="34" charset="0"/>
              </a:rPr>
              <a:t>, </a:t>
            </a:r>
            <a:r>
              <a:rPr lang="ko-KR" altLang="en-US" sz="1200" i="1" u="sng" dirty="0">
                <a:cs typeface="Arial" pitchFamily="34" charset="0"/>
              </a:rPr>
              <a:t>치과의원</a:t>
            </a:r>
            <a:r>
              <a:rPr lang="en-US" altLang="ko-KR" sz="1200" i="1" u="sng" dirty="0">
                <a:cs typeface="Arial" pitchFamily="34" charset="0"/>
              </a:rPr>
              <a:t>, </a:t>
            </a:r>
            <a:r>
              <a:rPr lang="ko-KR" altLang="en-US" sz="1200" i="1" u="sng" dirty="0">
                <a:cs typeface="Arial" pitchFamily="34" charset="0"/>
              </a:rPr>
              <a:t>한방병원</a:t>
            </a:r>
            <a:r>
              <a:rPr lang="en-US" altLang="ko-KR" sz="1200" i="1" u="sng" dirty="0">
                <a:cs typeface="Arial" pitchFamily="34" charset="0"/>
              </a:rPr>
              <a:t>, </a:t>
            </a:r>
            <a:r>
              <a:rPr lang="ko-KR" altLang="en-US" sz="1200" i="1" u="sng" dirty="0">
                <a:cs typeface="Arial" pitchFamily="34" charset="0"/>
              </a:rPr>
              <a:t>한방의원</a:t>
            </a:r>
            <a:r>
              <a:rPr lang="en-US" altLang="ko-KR" sz="1200" i="1" u="sng" dirty="0">
                <a:cs typeface="Arial" pitchFamily="34" charset="0"/>
              </a:rPr>
              <a:t>, </a:t>
            </a:r>
            <a:r>
              <a:rPr lang="ko-KR" altLang="en-US" sz="1200" i="1" u="sng" dirty="0">
                <a:cs typeface="Arial" pitchFamily="34" charset="0"/>
              </a:rPr>
              <a:t>조산원</a:t>
            </a:r>
            <a:endParaRPr lang="en-US" altLang="ko-KR" sz="1200" i="1" u="sng" dirty="0">
              <a:cs typeface="Arial" pitchFamily="34" charset="0"/>
            </a:endParaRPr>
          </a:p>
          <a:p>
            <a:endParaRPr lang="en-US" altLang="ko-KR" sz="1200" b="1" i="1" u="sng" dirty="0">
              <a:cs typeface="Arial" pitchFamily="34" charset="0"/>
            </a:endParaRPr>
          </a:p>
          <a:p>
            <a:endParaRPr lang="en-US" altLang="ko-KR" sz="1200" b="1" i="1" u="sng" dirty="0">
              <a:cs typeface="Arial" pitchFamily="34" charset="0"/>
            </a:endParaRPr>
          </a:p>
          <a:p>
            <a:r>
              <a:rPr lang="ko-KR" altLang="en-US" sz="1200" b="1" i="0" u="sng" dirty="0">
                <a:solidFill>
                  <a:srgbClr val="FF0000"/>
                </a:solidFill>
                <a:cs typeface="Arial" pitchFamily="34" charset="0"/>
              </a:rPr>
              <a:t>종합병원의 수</a:t>
            </a:r>
            <a:r>
              <a:rPr lang="en-US" altLang="ko-KR" sz="1200" b="1" i="0" u="sng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ko-KR" altLang="en-US" sz="1200" b="1" i="0" u="sng" dirty="0">
                <a:solidFill>
                  <a:srgbClr val="FF0000"/>
                </a:solidFill>
                <a:cs typeface="Arial" pitchFamily="34" charset="0"/>
              </a:rPr>
              <a:t>대형병원</a:t>
            </a:r>
            <a:r>
              <a:rPr lang="en-US" altLang="ko-KR" sz="1200" b="1" i="0" u="sng" dirty="0">
                <a:solidFill>
                  <a:srgbClr val="FF0000"/>
                </a:solidFill>
                <a:cs typeface="Arial" pitchFamily="34" charset="0"/>
              </a:rPr>
              <a:t>)</a:t>
            </a:r>
            <a:r>
              <a:rPr lang="ko-KR" altLang="en-US" sz="1200" b="1" i="0" u="sng" dirty="0">
                <a:solidFill>
                  <a:srgbClr val="FF0000"/>
                </a:solidFill>
                <a:cs typeface="Arial" pitchFamily="34" charset="0"/>
              </a:rPr>
              <a:t>으로 범위를 줄였더니 서울에는 </a:t>
            </a:r>
            <a:r>
              <a:rPr lang="en-US" altLang="ko-KR" sz="1200" b="1" i="0" u="sng" dirty="0">
                <a:solidFill>
                  <a:srgbClr val="FF0000"/>
                </a:solidFill>
                <a:cs typeface="Arial" pitchFamily="34" charset="0"/>
              </a:rPr>
              <a:t>2020</a:t>
            </a:r>
            <a:r>
              <a:rPr lang="ko-KR" altLang="en-US" sz="1200" b="1" i="0" u="sng" dirty="0">
                <a:solidFill>
                  <a:srgbClr val="FF0000"/>
                </a:solidFill>
                <a:cs typeface="Arial" pitchFamily="34" charset="0"/>
              </a:rPr>
              <a:t>년에 약 </a:t>
            </a:r>
            <a:r>
              <a:rPr lang="en-US" altLang="ko-KR" sz="1200" b="1" i="0" u="sng" dirty="0">
                <a:solidFill>
                  <a:srgbClr val="FF0000"/>
                </a:solidFill>
                <a:cs typeface="Arial" pitchFamily="34" charset="0"/>
              </a:rPr>
              <a:t>56</a:t>
            </a:r>
            <a:r>
              <a:rPr lang="ko-KR" altLang="en-US" sz="1200" b="1" i="0" u="sng" dirty="0">
                <a:solidFill>
                  <a:srgbClr val="FF0000"/>
                </a:solidFill>
                <a:cs typeface="Arial" pitchFamily="34" charset="0"/>
              </a:rPr>
              <a:t>개의 종합병원이 있었다</a:t>
            </a:r>
            <a:r>
              <a:rPr lang="en-US" altLang="ko-KR" sz="1200" b="1" i="0" u="sng" dirty="0">
                <a:solidFill>
                  <a:srgbClr val="FF0000"/>
                </a:solidFill>
                <a:cs typeface="Arial" pitchFamily="34" charset="0"/>
              </a:rPr>
              <a:t>.</a:t>
            </a:r>
          </a:p>
          <a:p>
            <a:endParaRPr lang="en-US" altLang="ko-KR" sz="1200" b="1" i="0" u="sng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ko-KR" altLang="en-US" sz="1200" b="1" i="0" dirty="0">
                <a:solidFill>
                  <a:srgbClr val="FF0000"/>
                </a:solidFill>
                <a:cs typeface="Arial" pitchFamily="34" charset="0"/>
              </a:rPr>
              <a:t>이 중 상위 </a:t>
            </a:r>
            <a:r>
              <a:rPr lang="en-US" altLang="ko-KR" sz="1200" b="1" i="0" dirty="0">
                <a:solidFill>
                  <a:srgbClr val="FF0000"/>
                </a:solidFill>
                <a:cs typeface="Arial" pitchFamily="34" charset="0"/>
              </a:rPr>
              <a:t>10</a:t>
            </a:r>
            <a:r>
              <a:rPr lang="ko-KR" altLang="en-US" sz="1200" b="1" i="0" dirty="0">
                <a:solidFill>
                  <a:srgbClr val="FF0000"/>
                </a:solidFill>
                <a:cs typeface="Arial" pitchFamily="34" charset="0"/>
              </a:rPr>
              <a:t>개의 병원만을 뽑아 위치를 분석해 보기로 했다</a:t>
            </a:r>
            <a:r>
              <a:rPr lang="en-US" altLang="ko-KR" sz="1200" b="1" i="0" dirty="0">
                <a:solidFill>
                  <a:srgbClr val="FF0000"/>
                </a:solidFill>
                <a:cs typeface="Arial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044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54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325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막대 그래프를 보시면 </a:t>
            </a:r>
            <a:r>
              <a:rPr lang="en-US" altLang="ko-KR" dirty="0"/>
              <a:t>2017 ~ 2020</a:t>
            </a:r>
            <a:r>
              <a:rPr lang="ko-KR" altLang="en-US" dirty="0"/>
              <a:t>년</a:t>
            </a:r>
            <a:r>
              <a:rPr lang="en-US" altLang="ko-KR" dirty="0"/>
              <a:t>, 4</a:t>
            </a:r>
            <a:r>
              <a:rPr lang="ko-KR" altLang="en-US" dirty="0"/>
              <a:t>개년 동안의 미성년자 비율의 순위는 크게 변화는 없는 걸로 나타나고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 </a:t>
            </a:r>
            <a:r>
              <a:rPr lang="ko-KR" altLang="en-US" dirty="0"/>
              <a:t>지도 시각화 </a:t>
            </a:r>
            <a:r>
              <a:rPr lang="en-US" altLang="ko-KR" dirty="0"/>
              <a:t> </a:t>
            </a:r>
            <a:r>
              <a:rPr lang="ko-KR" altLang="en-US" dirty="0"/>
              <a:t>클릭 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지도와 함께 보시면 대체적으로 아파트 가격이 큰 지역에 미성년자 비율이 높은 지역이고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아파트 가격이 낮은 지역에는 미성년자 비율이 낮은 지역임을 확인할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80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막대 그래프를 보시면 </a:t>
            </a:r>
            <a:r>
              <a:rPr lang="en-US" altLang="ko-KR" dirty="0"/>
              <a:t>2017 ~ 2020</a:t>
            </a:r>
            <a:r>
              <a:rPr lang="ko-KR" altLang="en-US" dirty="0"/>
              <a:t>년</a:t>
            </a:r>
            <a:r>
              <a:rPr lang="en-US" altLang="ko-KR" dirty="0"/>
              <a:t>, 4</a:t>
            </a:r>
            <a:r>
              <a:rPr lang="ko-KR" altLang="en-US" dirty="0"/>
              <a:t>개년 동안의 성인 비율의 순위는 크게 변화는 없는 걸로 나타나고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 </a:t>
            </a:r>
            <a:r>
              <a:rPr lang="ko-KR" altLang="en-US" dirty="0"/>
              <a:t>지도 시각화 </a:t>
            </a:r>
            <a:r>
              <a:rPr lang="en-US" altLang="ko-KR" dirty="0"/>
              <a:t> </a:t>
            </a:r>
            <a:r>
              <a:rPr lang="ko-KR" altLang="en-US" dirty="0"/>
              <a:t>클릭 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지도와 함께 보시면 아파트 가격과 성인 비율과는 큰 연관성이 없어 보이고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757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막대 그래프를 보시면 </a:t>
            </a:r>
            <a:r>
              <a:rPr lang="en-US" altLang="ko-KR" dirty="0"/>
              <a:t>2017 ~ 2020</a:t>
            </a:r>
            <a:r>
              <a:rPr lang="ko-KR" altLang="en-US" dirty="0"/>
              <a:t>년</a:t>
            </a:r>
            <a:r>
              <a:rPr lang="en-US" altLang="ko-KR" dirty="0"/>
              <a:t>, 4</a:t>
            </a:r>
            <a:r>
              <a:rPr lang="ko-KR" altLang="en-US" dirty="0"/>
              <a:t>개년 동안의 남녀 성비 변화는 크게 없는 걸로 나타나고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 </a:t>
            </a:r>
            <a:r>
              <a:rPr lang="ko-KR" altLang="en-US" dirty="0"/>
              <a:t>지도 시각화 </a:t>
            </a:r>
            <a:r>
              <a:rPr lang="en-US" altLang="ko-KR" dirty="0"/>
              <a:t> </a:t>
            </a:r>
            <a:r>
              <a:rPr lang="ko-KR" altLang="en-US" dirty="0"/>
              <a:t>클릭 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지도와 함께 보시면 대체적으로 아파트 가격이 큰 지역에 여성 인구가 많았고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아파트 가격이 낮은 지역에는 여성 인구가 적음을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123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eb1e9b0f51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빌려올 수 있는 돈을 모두 융자 받아 아파트를 사는 “영끌”현상이 있었는지 확인하기 위하여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2017년 1월과 2020년 12월의 대출 비율을 파이그래프로 나타내어 보았습니다.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주택 대출의 비율은 63.9% -&gt; 59.1% 로 줄어든 반면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주택 대출을 제외한 기타 대출은 36.1%-&gt;40.9% 로 증가 한것을 확인할 수 있었습니다.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eb1e9b0f51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1" dirty="0">
                <a:solidFill>
                  <a:srgbClr val="0070C0"/>
                </a:solidFill>
                <a:effectLst/>
                <a:latin typeface="Nanum Gothic"/>
              </a:rPr>
              <a:t>강력범죄</a:t>
            </a:r>
            <a:r>
              <a:rPr lang="en-US" altLang="ko-KR" sz="1200" b="1" i="1" dirty="0">
                <a:solidFill>
                  <a:srgbClr val="0070C0"/>
                </a:solidFill>
                <a:effectLst/>
                <a:latin typeface="Nanum Gothic"/>
              </a:rPr>
              <a:t>, </a:t>
            </a:r>
            <a:r>
              <a:rPr lang="ko-KR" altLang="en-US" sz="1200" b="1" i="1" dirty="0">
                <a:solidFill>
                  <a:srgbClr val="0070C0"/>
                </a:solidFill>
                <a:effectLst/>
                <a:latin typeface="Nanum Gothic"/>
              </a:rPr>
              <a:t>부자동네 강남이 강북보다 많았다</a:t>
            </a:r>
            <a:r>
              <a:rPr lang="ko-KR" altLang="en-US" sz="1200" i="1" dirty="0">
                <a:solidFill>
                  <a:srgbClr val="0070C0"/>
                </a:solidFill>
                <a:effectLst/>
                <a:latin typeface="Nanum Gothic"/>
              </a:rPr>
              <a:t> </a:t>
            </a:r>
            <a:r>
              <a:rPr lang="en-US" altLang="ko-KR" sz="1200" i="1" dirty="0">
                <a:solidFill>
                  <a:srgbClr val="000A19"/>
                </a:solidFill>
                <a:effectLst/>
                <a:latin typeface="Nanum Gothic"/>
              </a:rPr>
              <a:t>(https://www.mk.co.kr/news/society/view/2010/08/455110/)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i="1" dirty="0">
              <a:solidFill>
                <a:srgbClr val="000A19"/>
              </a:solidFill>
              <a:effectLst/>
              <a:latin typeface="Nanum 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1" dirty="0">
                <a:solidFill>
                  <a:srgbClr val="0070C0"/>
                </a:solidFill>
                <a:effectLst/>
                <a:latin typeface="Nanum Gothic"/>
              </a:rPr>
              <a:t>범죄 많은데 주민은 </a:t>
            </a:r>
            <a:r>
              <a:rPr lang="ko-KR" altLang="en-US" sz="1200" b="1" i="1" dirty="0" err="1">
                <a:solidFill>
                  <a:srgbClr val="0070C0"/>
                </a:solidFill>
                <a:effectLst/>
                <a:latin typeface="Nanum Gothic"/>
              </a:rPr>
              <a:t>느긋</a:t>
            </a:r>
            <a:r>
              <a:rPr lang="en-US" altLang="ko-KR" sz="1200" b="1" i="1" dirty="0">
                <a:solidFill>
                  <a:srgbClr val="0070C0"/>
                </a:solidFill>
                <a:effectLst/>
                <a:latin typeface="Nanum Gothic"/>
              </a:rPr>
              <a:t>... </a:t>
            </a:r>
            <a:r>
              <a:rPr lang="ko-KR" altLang="en-US" sz="1200" b="1" i="1" dirty="0">
                <a:solidFill>
                  <a:srgbClr val="0070C0"/>
                </a:solidFill>
                <a:effectLst/>
                <a:latin typeface="Nanum Gothic"/>
              </a:rPr>
              <a:t>강남</a:t>
            </a:r>
            <a:r>
              <a:rPr lang="en-US" altLang="ko-KR" sz="1200" b="1" i="1" dirty="0">
                <a:solidFill>
                  <a:srgbClr val="0070C0"/>
                </a:solidFill>
                <a:effectLst/>
                <a:latin typeface="Nanum Gothic"/>
              </a:rPr>
              <a:t>·</a:t>
            </a:r>
            <a:r>
              <a:rPr lang="ko-KR" altLang="en-US" sz="1200" b="1" i="1" dirty="0">
                <a:solidFill>
                  <a:srgbClr val="0070C0"/>
                </a:solidFill>
                <a:effectLst/>
                <a:latin typeface="Nanum Gothic"/>
              </a:rPr>
              <a:t>서초의 </a:t>
            </a:r>
            <a:r>
              <a:rPr lang="en-US" altLang="ko-KR" sz="1200" b="1" i="1" dirty="0">
                <a:solidFill>
                  <a:srgbClr val="0070C0"/>
                </a:solidFill>
                <a:effectLst/>
                <a:latin typeface="Nanum Gothic"/>
              </a:rPr>
              <a:t>'</a:t>
            </a:r>
            <a:r>
              <a:rPr lang="ko-KR" altLang="en-US" sz="1200" b="1" i="1" dirty="0">
                <a:solidFill>
                  <a:srgbClr val="0070C0"/>
                </a:solidFill>
                <a:effectLst/>
                <a:latin typeface="Nanum Gothic"/>
              </a:rPr>
              <a:t>역설’ </a:t>
            </a:r>
            <a:r>
              <a:rPr lang="en-US" altLang="ko-KR" sz="1200" i="1" dirty="0">
                <a:solidFill>
                  <a:srgbClr val="000A19"/>
                </a:solidFill>
                <a:effectLst/>
                <a:latin typeface="Nanum Gothic"/>
              </a:rPr>
              <a:t>(http://www.ohmynews.com/NWS_Web/View/at_pg.aspx?CNTN_CD=A0001906557)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i="0" dirty="0">
              <a:solidFill>
                <a:srgbClr val="000A19"/>
              </a:solidFill>
              <a:effectLst/>
              <a:latin typeface="Nanum Gothic"/>
            </a:endParaRPr>
          </a:p>
          <a:p>
            <a:r>
              <a:rPr lang="ko-KR" altLang="en-US" sz="1200" b="1" i="1" spc="-100" dirty="0">
                <a:solidFill>
                  <a:srgbClr val="0070C0"/>
                </a:solidFill>
                <a:effectLst/>
                <a:ea typeface="맑은 고딕" panose="020B0503020000020004" pitchFamily="50" charset="-127"/>
              </a:rPr>
              <a:t>서울서 흉악 범죄 많은 </a:t>
            </a:r>
            <a:r>
              <a:rPr lang="en-US" altLang="ko-KR" sz="1200" b="1" i="1" spc="-100" dirty="0">
                <a:solidFill>
                  <a:srgbClr val="0070C0"/>
                </a:solidFill>
                <a:effectLst/>
                <a:ea typeface="맑은 고딕" panose="020B0503020000020004" pitchFamily="50" charset="-127"/>
              </a:rPr>
              <a:t>3·4·5</a:t>
            </a:r>
            <a:r>
              <a:rPr lang="ko-KR" altLang="en-US" sz="1200" b="1" i="1" spc="-100" dirty="0">
                <a:solidFill>
                  <a:srgbClr val="0070C0"/>
                </a:solidFill>
                <a:effectLst/>
                <a:ea typeface="맑은 고딕" panose="020B0503020000020004" pitchFamily="50" charset="-127"/>
              </a:rPr>
              <a:t>위</a:t>
            </a:r>
            <a:r>
              <a:rPr lang="en-US" altLang="ko-KR" sz="1200" b="1" i="1" spc="-100" dirty="0">
                <a:solidFill>
                  <a:srgbClr val="0070C0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lang="ko-KR" altLang="en-US" sz="1200" b="1" i="1" spc="-100" dirty="0">
                <a:solidFill>
                  <a:srgbClr val="0070C0"/>
                </a:solidFill>
                <a:effectLst/>
                <a:ea typeface="맑은 고딕" panose="020B0503020000020004" pitchFamily="50" charset="-127"/>
              </a:rPr>
              <a:t>집값 가장 비싸 </a:t>
            </a:r>
            <a:r>
              <a:rPr lang="en-US" altLang="ko-KR" sz="1200" b="1" i="1" spc="-100" dirty="0">
                <a:solidFill>
                  <a:srgbClr val="0070C0"/>
                </a:solidFill>
                <a:effectLst/>
                <a:ea typeface="맑은 고딕" panose="020B0503020000020004" pitchFamily="50" charset="-127"/>
              </a:rPr>
              <a:t>(2017-09-05) </a:t>
            </a:r>
          </a:p>
          <a:p>
            <a:r>
              <a:rPr lang="en-US" altLang="ko-KR" sz="1200" b="0" i="0" spc="-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(http://realty.chosun.com/site/data/html_dir/2017/09/03/2017090301591.html)</a:t>
            </a:r>
            <a:endParaRPr lang="ko-KR" altLang="en-US" sz="1200" b="0" i="0" spc="-1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942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318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2017 ~  2020</a:t>
            </a:r>
            <a:r>
              <a:rPr lang="ko-KR" altLang="en-US" sz="1200" dirty="0">
                <a:solidFill>
                  <a:schemeClr val="bg1"/>
                </a:solidFill>
              </a:rPr>
              <a:t>년 기간의 각 구별 아파트 거래금액과 미성년자 비율의 산포도를 보여주고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 상관계수는 </a:t>
            </a:r>
            <a:r>
              <a:rPr lang="en-US" altLang="ko-KR" sz="1200" dirty="0">
                <a:solidFill>
                  <a:schemeClr val="bg1"/>
                </a:solidFill>
              </a:rPr>
              <a:t>0.44 ~ 0.50 </a:t>
            </a:r>
            <a:r>
              <a:rPr lang="ko-KR" altLang="en-US" sz="1200" dirty="0">
                <a:solidFill>
                  <a:schemeClr val="bg1"/>
                </a:solidFill>
              </a:rPr>
              <a:t>정도로 </a:t>
            </a:r>
            <a:r>
              <a:rPr lang="ko-KR" altLang="en-US" sz="1200" dirty="0">
                <a:solidFill>
                  <a:srgbClr val="FF0000"/>
                </a:solidFill>
              </a:rPr>
              <a:t>뚜렷한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양적 상관 관계</a:t>
            </a:r>
            <a:r>
              <a:rPr lang="ko-KR" altLang="en-US" sz="1200" dirty="0">
                <a:solidFill>
                  <a:schemeClr val="bg1"/>
                </a:solidFill>
              </a:rPr>
              <a:t>를 보여주고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이는 미성년자 비율이 높은 구 일수록 아파트 거래금액이 높은 구와의 상관성이 어느정도 크다고 볼 수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989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ae87cf73d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eae87cf73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2017 ~  2020</a:t>
            </a:r>
            <a:r>
              <a:rPr lang="ko-KR" altLang="en-US" sz="1200" dirty="0">
                <a:solidFill>
                  <a:schemeClr val="bg1"/>
                </a:solidFill>
              </a:rPr>
              <a:t>년 기간의 각 구별 아파트 거래금액과 성인 비율의 산포도를 보여주고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 상관계수는 </a:t>
            </a:r>
            <a:r>
              <a:rPr lang="en-US" altLang="ko-KR" sz="1200" dirty="0">
                <a:solidFill>
                  <a:schemeClr val="bg1"/>
                </a:solidFill>
              </a:rPr>
              <a:t>0.19 ~ 0.28 </a:t>
            </a:r>
            <a:r>
              <a:rPr lang="ko-KR" altLang="en-US" sz="1200" dirty="0">
                <a:solidFill>
                  <a:schemeClr val="bg1"/>
                </a:solidFill>
              </a:rPr>
              <a:t>정도로 뚜렷한 </a:t>
            </a:r>
            <a:r>
              <a:rPr lang="ko-KR" altLang="en-US" sz="1200" dirty="0">
                <a:solidFill>
                  <a:srgbClr val="FF0000"/>
                </a:solidFill>
              </a:rPr>
              <a:t>약한 양 적 상관 관계</a:t>
            </a:r>
            <a:r>
              <a:rPr lang="ko-KR" altLang="en-US" sz="1200" dirty="0">
                <a:solidFill>
                  <a:schemeClr val="bg1"/>
                </a:solidFill>
              </a:rPr>
              <a:t>를 보여주고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이는 성인 비율이 높은 구일수록 아파트 거래금액이 높은 구와의 상관성이 약하게 있다고 볼 수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7832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2017 ~  2020</a:t>
            </a:r>
            <a:r>
              <a:rPr lang="ko-KR" altLang="en-US" sz="1200" dirty="0">
                <a:solidFill>
                  <a:schemeClr val="bg1"/>
                </a:solidFill>
              </a:rPr>
              <a:t>년 기간의 각 구별 아파트 거래금액과 남녀 성비의 산포도를 보여주고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 상관계수는 </a:t>
            </a:r>
            <a:r>
              <a:rPr lang="en-US" altLang="ko-KR" sz="1200" dirty="0">
                <a:solidFill>
                  <a:schemeClr val="bg1"/>
                </a:solidFill>
              </a:rPr>
              <a:t>-0.57 ~ -0.49 </a:t>
            </a:r>
            <a:r>
              <a:rPr lang="ko-KR" altLang="en-US" sz="1200" dirty="0">
                <a:solidFill>
                  <a:schemeClr val="bg1"/>
                </a:solidFill>
              </a:rPr>
              <a:t>정도로 </a:t>
            </a:r>
            <a:r>
              <a:rPr lang="ko-KR" altLang="en-US" sz="1200" dirty="0">
                <a:solidFill>
                  <a:srgbClr val="FF0000"/>
                </a:solidFill>
              </a:rPr>
              <a:t>뚜렷한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음 적 상관 관계</a:t>
            </a:r>
            <a:r>
              <a:rPr lang="ko-KR" altLang="en-US" sz="1200" dirty="0">
                <a:solidFill>
                  <a:schemeClr val="bg1"/>
                </a:solidFill>
              </a:rPr>
              <a:t>를 보여주고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여성이 비율이 높은 구 일수록 아파트 거래금액 높은 구와의 상관성이 어느정도 크다고 볼 수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68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만명당으로 환산하니 범죄 발생 건수의 상관계수가 </a:t>
            </a:r>
            <a:r>
              <a:rPr lang="en-US" altLang="ko-KR" dirty="0"/>
              <a:t>0.17</a:t>
            </a:r>
            <a:r>
              <a:rPr lang="ko-KR" altLang="en-US" dirty="0"/>
              <a:t>로 낮게 나왔다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1676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범죄율과 집값 비교한 결과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“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의외”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그런데 이 수치를 집값과 비교하면 의외의 결과가 나온다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집값이 비싼 지역일수록 대체로 흉악 범죄 발생 빈도가 높다는 것이다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이에 대한 유력한 해석은 “강력 범죄는 상업지역과 유흥가에서 많이 발생하고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이런 곳은 대개 교통과 돈이 몰리는 곳이기 때문에 집값도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비싸다”는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것이다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ko-KR" altLang="en-US" dirty="0"/>
            </a:br>
            <a:r>
              <a:rPr lang="ko-KR" altLang="en-US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범죄율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1·2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위를 기록한 종로구와 중구의 경우 상업시설과 유흥가가 밀집해 범죄 건수가 많았다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업무 시설이 밀집해 유동 인구는 많지만 상주 인구는 적어 인구 대비 범죄 건수가 많은 것으로 해석된다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단순 발생 건수만으로 서울에서 가장 많은 흉악 범죄가 일어난 강남구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(483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유흥가가 밀집된 지역이기도 하지만 인구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(58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1700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역시 많아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만명당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범죄율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순위는 종로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중구보다 낮은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위를 기록한 것으로 분석된다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02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434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b21009de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앞에서는 서울시 아파트 가격을 구별로 전처리 하였는데, 이번에는 서울시평당  평균가격을 날짜순으로 정리하였습니다. </a:t>
            </a:r>
            <a:endParaRPr/>
          </a:p>
        </p:txBody>
      </p:sp>
      <p:sp>
        <p:nvSpPr>
          <p:cNvPr id="352" name="Google Shape;352;geb21009d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641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먼저 이 데이터는 각 범죄의 </a:t>
            </a:r>
            <a:r>
              <a:rPr lang="en-US" altLang="ko-KR" dirty="0"/>
              <a:t>‘</a:t>
            </a:r>
            <a:r>
              <a:rPr lang="ko-KR" altLang="en-US" dirty="0"/>
              <a:t>발생</a:t>
            </a:r>
            <a:r>
              <a:rPr lang="en-US" altLang="ko-KR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검거</a:t>
            </a:r>
            <a:r>
              <a:rPr lang="en-US" altLang="ko-KR" dirty="0"/>
              <a:t>‘ </a:t>
            </a:r>
            <a:r>
              <a:rPr lang="ko-KR" altLang="en-US" dirty="0"/>
              <a:t>두 개로 구분되어 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marL="228600" indent="-228600" algn="l">
              <a:buAutoNum type="arabicPeriod"/>
            </a:pPr>
            <a:r>
              <a:rPr lang="ko-KR" altLang="en-US" dirty="0"/>
              <a:t>첫번째 열의 알아보기 쉽게 각 열의 이름을 변경하였다</a:t>
            </a:r>
            <a:r>
              <a:rPr lang="en-US" altLang="ko-KR" dirty="0"/>
              <a:t>.</a:t>
            </a:r>
          </a:p>
          <a:p>
            <a:pPr marL="228600" indent="-228600" algn="l">
              <a:buAutoNum type="arabicPeriod"/>
            </a:pPr>
            <a:endParaRPr lang="en-US" altLang="ko-KR" dirty="0"/>
          </a:p>
          <a:p>
            <a:pPr marL="228600" indent="-228600" algn="l">
              <a:buAutoNum type="arabicPeriod"/>
            </a:pPr>
            <a:r>
              <a:rPr lang="ko-KR" altLang="en-US" dirty="0"/>
              <a:t>이제 </a:t>
            </a:r>
            <a:r>
              <a:rPr lang="ko-KR" altLang="en-US" dirty="0" err="1"/>
              <a:t>첫번째행은</a:t>
            </a:r>
            <a:r>
              <a:rPr lang="ko-KR" altLang="en-US" dirty="0"/>
              <a:t> 필요가 없어졌으니 첫 행만 빼고 스크롤링을 통해 </a:t>
            </a:r>
            <a:r>
              <a:rPr lang="en-US" altLang="ko-KR" dirty="0"/>
              <a:t>crime </a:t>
            </a:r>
            <a:r>
              <a:rPr lang="ko-KR" altLang="en-US" dirty="0"/>
              <a:t>변수에 저장하였다</a:t>
            </a:r>
            <a:r>
              <a:rPr lang="en-US" altLang="ko-KR" dirty="0"/>
              <a:t>.</a:t>
            </a:r>
          </a:p>
          <a:p>
            <a:pPr marL="228600" indent="-228600" algn="l">
              <a:buAutoNum type="arabicPeriod"/>
            </a:pPr>
            <a:endParaRPr lang="en-US" altLang="ko-KR" dirty="0"/>
          </a:p>
          <a:p>
            <a:pPr marL="228600" indent="-228600" algn="l">
              <a:buAutoNum type="arabicPeriod"/>
            </a:pPr>
            <a:r>
              <a:rPr lang="en-US" altLang="ko-KR" dirty="0"/>
              <a:t>2017</a:t>
            </a:r>
            <a:r>
              <a:rPr lang="ko-KR" altLang="en-US" dirty="0"/>
              <a:t>년에 일어난 범죄만을 추출하기 위해 조건식을 만들었다</a:t>
            </a:r>
            <a:endParaRPr lang="en-US" altLang="ko-KR" dirty="0"/>
          </a:p>
          <a:p>
            <a:pPr marL="228600" indent="-228600" algn="l">
              <a:buAutoNum type="arabicPeriod"/>
            </a:pPr>
            <a:endParaRPr lang="en-US" altLang="ko-KR" dirty="0"/>
          </a:p>
          <a:p>
            <a:pPr marL="228600" indent="-228600" algn="l">
              <a:buAutoNum type="arabicPeriod"/>
            </a:pPr>
            <a:r>
              <a:rPr lang="ko-KR" altLang="en-US" dirty="0"/>
              <a:t>이 조건을 만족하는 데이터들</a:t>
            </a:r>
            <a:r>
              <a:rPr lang="en-US" altLang="ko-KR" dirty="0"/>
              <a:t>(2017</a:t>
            </a:r>
            <a:r>
              <a:rPr lang="ko-KR" altLang="en-US" dirty="0"/>
              <a:t>년에 일어난 범죄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Crime_2017 </a:t>
            </a:r>
            <a:r>
              <a:rPr lang="ko-KR" altLang="en-US" dirty="0"/>
              <a:t>변수에 데이터프레임을 저장하였다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02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각각 </a:t>
            </a:r>
            <a:r>
              <a:rPr lang="en-US" altLang="ko-KR" dirty="0"/>
              <a:t>2017, 2018, 2019</a:t>
            </a:r>
            <a:r>
              <a:rPr lang="ko-KR" altLang="en-US" dirty="0"/>
              <a:t>년의 데이터프레임을 </a:t>
            </a:r>
            <a:r>
              <a:rPr lang="ko-KR" altLang="en-US" dirty="0" err="1"/>
              <a:t>나누어졌을</a:t>
            </a:r>
            <a:r>
              <a:rPr lang="ko-KR" altLang="en-US" dirty="0"/>
              <a:t>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데이터 시각화에 필요한 열은 기간</a:t>
            </a:r>
            <a:r>
              <a:rPr lang="en-US" altLang="ko-KR" dirty="0"/>
              <a:t>, </a:t>
            </a:r>
            <a:r>
              <a:rPr lang="ko-KR" altLang="en-US" dirty="0"/>
              <a:t>자치구</a:t>
            </a:r>
            <a:r>
              <a:rPr lang="en-US" altLang="ko-KR" dirty="0"/>
              <a:t>, </a:t>
            </a:r>
            <a:r>
              <a:rPr lang="ko-KR" altLang="en-US" dirty="0"/>
              <a:t>범죄</a:t>
            </a:r>
            <a:r>
              <a:rPr lang="en-US" altLang="ko-KR" dirty="0"/>
              <a:t>_</a:t>
            </a:r>
            <a:r>
              <a:rPr lang="ko-KR" altLang="en-US" dirty="0"/>
              <a:t>발생</a:t>
            </a:r>
            <a:r>
              <a:rPr lang="en-US" altLang="ko-KR" dirty="0"/>
              <a:t>_</a:t>
            </a:r>
            <a:r>
              <a:rPr lang="ko-KR" altLang="en-US" dirty="0"/>
              <a:t>합계 열이기 때문에 각각의 열들만 추출하여 </a:t>
            </a:r>
            <a:r>
              <a:rPr lang="en-US" altLang="ko-KR" dirty="0"/>
              <a:t>crime_fin_2017 </a:t>
            </a:r>
            <a:r>
              <a:rPr lang="ko-KR" altLang="en-US" dirty="0"/>
              <a:t>변수에 데이터프레임을 저장하였다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자치구를 기준으로 오름차순 정렬하였다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합계</a:t>
            </a:r>
            <a:r>
              <a:rPr lang="en-US" altLang="ko-KR" dirty="0"/>
              <a:t>_</a:t>
            </a:r>
            <a:r>
              <a:rPr lang="ko-KR" altLang="en-US" dirty="0"/>
              <a:t>발생을 좀 더 명확하게 하기 위해 범죄</a:t>
            </a:r>
            <a:r>
              <a:rPr lang="en-US" altLang="ko-KR" dirty="0"/>
              <a:t>_</a:t>
            </a:r>
            <a:r>
              <a:rPr lang="ko-KR" altLang="en-US" dirty="0"/>
              <a:t>발생</a:t>
            </a:r>
            <a:r>
              <a:rPr lang="en-US" altLang="ko-KR" dirty="0"/>
              <a:t>_</a:t>
            </a:r>
            <a:r>
              <a:rPr lang="ko-KR" altLang="en-US" dirty="0"/>
              <a:t>합계로 이름을 수정하였다</a:t>
            </a:r>
            <a:r>
              <a:rPr lang="en-US" altLang="ko-KR" dirty="0"/>
              <a:t>. (rename)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완성된 데이터프레임을 </a:t>
            </a:r>
            <a:r>
              <a:rPr lang="en-US" altLang="ko-KR" dirty="0"/>
              <a:t>csv </a:t>
            </a:r>
            <a:r>
              <a:rPr lang="ko-KR" altLang="en-US" dirty="0"/>
              <a:t>파일로 저장하였다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144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팀원의 요구에 따라 기존에 만든 데이터프레임에 </a:t>
            </a:r>
            <a:r>
              <a:rPr lang="en-US" altLang="ko-KR" dirty="0"/>
              <a:t>’10</a:t>
            </a:r>
            <a:r>
              <a:rPr lang="ko-KR" altLang="en-US" dirty="0"/>
              <a:t>만명 당 범죄 발생건수</a:t>
            </a:r>
            <a:r>
              <a:rPr lang="en-US" altLang="ko-KR" dirty="0"/>
              <a:t>’ </a:t>
            </a:r>
            <a:r>
              <a:rPr lang="ko-KR" altLang="en-US" dirty="0"/>
              <a:t>열을 추가하였다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990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D79ED-73FB-44ED-97B6-E09CBE026C9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192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075806"/>
            <a:ext cx="9144000" cy="1728192"/>
          </a:xfrm>
          <a:prstGeom prst="rect">
            <a:avLst/>
          </a:prstGeom>
          <a:gradFill flip="none" rotWithShape="1">
            <a:gsLst>
              <a:gs pos="20000">
                <a:srgbClr val="FFFFFF">
                  <a:alpha val="90000"/>
                </a:srgbClr>
              </a:gs>
              <a:gs pos="0">
                <a:schemeClr val="bg1">
                  <a:alpha val="0"/>
                </a:schemeClr>
              </a:gs>
              <a:gs pos="8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295076"/>
            <a:ext cx="9144000" cy="612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92016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400" b="1" dirty="0"/>
              <a:t>INSERT THE TITLE OF YOUR PRESENTATION HERE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Basic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icture Placeholder 2"/>
          <p:cNvSpPr>
            <a:spLocks noGrp="1"/>
          </p:cNvSpPr>
          <p:nvPr>
            <p:ph type="pic" idx="21"/>
          </p:nvPr>
        </p:nvSpPr>
        <p:spPr>
          <a:xfrm>
            <a:off x="0" y="642938"/>
            <a:ext cx="9144000" cy="232225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004047" y="1977682"/>
            <a:ext cx="3200433" cy="18078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23042" y="4100863"/>
            <a:ext cx="330159" cy="235043"/>
          </a:xfrm>
          <a:prstGeom prst="rect">
            <a:avLst/>
          </a:prstGeom>
        </p:spPr>
        <p:txBody>
          <a:bodyPr/>
          <a:lstStyle>
            <a:lvl1pPr defTabSz="914400"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0446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DDF8D-921E-410E-B5BA-A07FEFD1690C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2F7DB-46EB-44B9-87EC-8B8321E6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532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0" y="123478"/>
            <a:ext cx="9144000" cy="5760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>
                <a:solidFill>
                  <a:srgbClr val="404040"/>
                </a:solidFill>
              </a:defRPr>
            </a:lvl1pPr>
            <a:lvl2pPr marL="824592" indent="-367392" algn="ctr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2pPr>
            <a:lvl3pPr marL="1257300" indent="-342900" algn="ctr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3pPr>
            <a:lvl4pPr marL="1783079" indent="-411479" algn="ctr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4pPr>
            <a:lvl5pPr marL="2240279" indent="-411479" algn="ctr">
              <a:spcBef>
                <a:spcPts val="800"/>
              </a:spcBef>
              <a:buFontTx/>
              <a:defRPr sz="3600">
                <a:solidFill>
                  <a:srgbClr val="404040"/>
                </a:solidFill>
              </a:defRPr>
            </a:lvl5pPr>
          </a:lstStyle>
          <a:p>
            <a:r>
              <a:t>BASIC LAYOUT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9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699541"/>
            <a:ext cx="9144000" cy="2880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300"/>
              </a:spcBef>
              <a:buSzTx/>
              <a:buFontTx/>
              <a:buNone/>
              <a:defRPr sz="1400">
                <a:solidFill>
                  <a:srgbClr val="404040"/>
                </a:solidFill>
              </a:defRPr>
            </a:lvl1pPr>
          </a:lstStyle>
          <a:p>
            <a:r>
              <a:t>Insert the title of your subtitle Here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626189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asic Layout" type="tx">
  <p:cSld name="3_Basic Layou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8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3600"/>
              <a:buFont typeface="Arial"/>
              <a:buNone/>
              <a:defRPr sz="36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ctr" rtl="0"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ctr" rtl="0"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ctr" rtl="0"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ctr" rtl="0"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78"/>
          <p:cNvSpPr txBox="1">
            <a:spLocks noGrp="1"/>
          </p:cNvSpPr>
          <p:nvPr>
            <p:ph type="body" idx="2"/>
          </p:nvPr>
        </p:nvSpPr>
        <p:spPr>
          <a:xfrm>
            <a:off x="0" y="699541"/>
            <a:ext cx="9144000" cy="28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  <a:defRPr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7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0456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H="1">
            <a:off x="0" y="0"/>
            <a:ext cx="3203848" cy="51435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240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0" y="3723878"/>
            <a:ext cx="9144000" cy="141962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888209" y="3040087"/>
            <a:ext cx="1367581" cy="13675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537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3352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97920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32488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87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Rectangle 7"/>
          <p:cNvSpPr/>
          <p:nvPr userDrawn="1"/>
        </p:nvSpPr>
        <p:spPr>
          <a:xfrm flipH="1">
            <a:off x="0" y="2304256"/>
            <a:ext cx="9144000" cy="1419622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80" y="1522821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55527" y="166096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441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519772" y="519522"/>
            <a:ext cx="4104456" cy="4104456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9772" y="2116842"/>
            <a:ext cx="410445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9624" y="2715766"/>
            <a:ext cx="410445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72127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004047" y="1779661"/>
            <a:ext cx="3200431" cy="2410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551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311243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2159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740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09480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1854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119664" y="241759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 flipH="1">
            <a:off x="164882" y="227329"/>
            <a:ext cx="2880000" cy="467441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6069538" y="227329"/>
            <a:ext cx="2880000" cy="467441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4" y="1815750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4" y="3389741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2735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flipH="1"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53539" h="5143500">
                <a:moveTo>
                  <a:pt x="8820472" y="267494"/>
                </a:moveTo>
                <a:lnTo>
                  <a:pt x="8820472" y="4948014"/>
                </a:lnTo>
                <a:lnTo>
                  <a:pt x="5553076" y="4948014"/>
                </a:lnTo>
                <a:lnTo>
                  <a:pt x="5553076" y="267494"/>
                </a:lnTo>
                <a:close/>
                <a:moveTo>
                  <a:pt x="9153539" y="0"/>
                </a:moveTo>
                <a:lnTo>
                  <a:pt x="0" y="0"/>
                </a:lnTo>
                <a:lnTo>
                  <a:pt x="0" y="5143500"/>
                </a:lnTo>
                <a:lnTo>
                  <a:pt x="9153539" y="514350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60440" y="26749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8472" y="185167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742552" y="343584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960440" y="185167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42552" y="185109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08472" y="26749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6721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720023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519772" y="519522"/>
            <a:ext cx="4104456" cy="4104456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9772" y="2116842"/>
            <a:ext cx="410445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9624" y="2715766"/>
            <a:ext cx="410445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05519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81006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946396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H="1">
            <a:off x="0" y="0"/>
            <a:ext cx="3203848" cy="51435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756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18252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3352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97920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32488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081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004047" y="1779661"/>
            <a:ext cx="3200431" cy="2410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051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433BC-6486-41DE-977C-8030CCC61116}" type="datetimeFigureOut">
              <a:rPr lang="zh-CN" altLang="en-US"/>
              <a:pPr>
                <a:defRPr/>
              </a:pPr>
              <a:t>2021/8/24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61436-0B17-4DA7-8B39-A7E33EE52C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asic Layout">
  <p:cSld name="5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0963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88"/>
          <p:cNvSpPr>
            <a:spLocks noGrp="1"/>
          </p:cNvSpPr>
          <p:nvPr>
            <p:ph type="pic" idx="3"/>
          </p:nvPr>
        </p:nvSpPr>
        <p:spPr>
          <a:xfrm>
            <a:off x="5004047" y="1779661"/>
            <a:ext cx="3200431" cy="24105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749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80" r:id="rId3"/>
    <p:sldLayoutId id="2147483682" r:id="rId4"/>
    <p:sldLayoutId id="2147483683" r:id="rId5"/>
    <p:sldLayoutId id="2147483684" r:id="rId6"/>
    <p:sldLayoutId id="2147483685" r:id="rId7"/>
    <p:sldLayoutId id="2147483695" r:id="rId8"/>
    <p:sldLayoutId id="2147483697" r:id="rId9"/>
    <p:sldLayoutId id="2147483698" r:id="rId10"/>
    <p:sldLayoutId id="2147483699" r:id="rId11"/>
    <p:sldLayoutId id="2147483700" r:id="rId12"/>
    <p:sldLayoutId id="2147483702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2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6" r:id="rId11"/>
    <p:sldLayoutId id="2147483675" r:id="rId12"/>
    <p:sldLayoutId id="2147483677" r:id="rId13"/>
    <p:sldLayoutId id="2147483656" r:id="rId14"/>
    <p:sldLayoutId id="2147483679" r:id="rId15"/>
    <p:sldLayoutId id="2147483681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seoul.go.kr/dataList/23/A/2/datasetView.do" TargetMode="External"/><Relationship Id="rId3" Type="http://schemas.openxmlformats.org/officeDocument/2006/relationships/hyperlink" Target="https://data.seoul.go.kr/dataList/316/S/2/datasetView.do" TargetMode="External"/><Relationship Id="rId7" Type="http://schemas.openxmlformats.org/officeDocument/2006/relationships/hyperlink" Target="https://data.si.re.kr/data/&#51648;&#46020;&#47196;-&#48376;-&#49436;&#50872;-2020/55632" TargetMode="External"/><Relationship Id="rId2" Type="http://schemas.openxmlformats.org/officeDocument/2006/relationships/hyperlink" Target="http://rtdown.molit.go.kr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ata.seoul.go.kr/dataList/10730/S/2/datasetView.do" TargetMode="External"/><Relationship Id="rId5" Type="http://schemas.openxmlformats.org/officeDocument/2006/relationships/hyperlink" Target="https://jumin.mois.go.kr/" TargetMode="External"/><Relationship Id="rId4" Type="http://schemas.openxmlformats.org/officeDocument/2006/relationships/hyperlink" Target="https://data.seoul.go.kr/dataList/173/S/2/datasetView.do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laits1.github.io/maps/map_crime_18.html" TargetMode="External"/><Relationship Id="rId3" Type="http://schemas.openxmlformats.org/officeDocument/2006/relationships/chart" Target="../charts/chart1.xml"/><Relationship Id="rId7" Type="http://schemas.openxmlformats.org/officeDocument/2006/relationships/hyperlink" Target="https://laits1.github.io/maps/map_crime_price_relation_17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aits1.github.io/maps/map_crime_17.html" TargetMode="External"/><Relationship Id="rId5" Type="http://schemas.openxmlformats.org/officeDocument/2006/relationships/hyperlink" Target="map_crime_18.html" TargetMode="External"/><Relationship Id="rId10" Type="http://schemas.openxmlformats.org/officeDocument/2006/relationships/comments" Target="../comments/comment1.xml"/><Relationship Id="rId4" Type="http://schemas.openxmlformats.org/officeDocument/2006/relationships/image" Target="../media/image50.png"/><Relationship Id="rId9" Type="http://schemas.openxmlformats.org/officeDocument/2006/relationships/hyperlink" Target="https://laits1.github.io/maps/map_crime_price_relation_18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hyperlink" Target="https://laits1.github.io/maps/map_crime_price_relation_19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aits1.github.io/maps/map_crime_19.html" TargetMode="External"/><Relationship Id="rId5" Type="http://schemas.openxmlformats.org/officeDocument/2006/relationships/hyperlink" Target="map_crime_18.html" TargetMode="Externa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hyperlink" Target="https://laits1.github.io/maps/map_only_hospital_18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aits1.github.io/maps/map_only_hospital_17.html" TargetMode="External"/><Relationship Id="rId5" Type="http://schemas.openxmlformats.org/officeDocument/2006/relationships/hyperlink" Target="map_crime_18.html" TargetMode="Externa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7" Type="http://schemas.openxmlformats.org/officeDocument/2006/relationships/hyperlink" Target="https://laits1.github.io/maps/map_only_hospital_20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aits1.github.io/maps/map_only_hospital_19.html" TargetMode="External"/><Relationship Id="rId5" Type="http://schemas.openxmlformats.org/officeDocument/2006/relationships/hyperlink" Target="map_crime_18.html" TargetMode="Externa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xetv.com/news/articleView.html?idxno=106837" TargetMode="External"/><Relationship Id="rId3" Type="http://schemas.openxmlformats.org/officeDocument/2006/relationships/chart" Target="../charts/chart5.xml"/><Relationship Id="rId7" Type="http://schemas.openxmlformats.org/officeDocument/2006/relationships/hyperlink" Target="http://m.medipana.com/index_sub.asp?NewsNum=28211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mk.co.kr/news/realestate/view/2016/04/287918/" TargetMode="External"/><Relationship Id="rId5" Type="http://schemas.openxmlformats.org/officeDocument/2006/relationships/image" Target="../media/image52.png"/><Relationship Id="rId4" Type="http://schemas.openxmlformats.org/officeDocument/2006/relationships/chart" Target="../charts/char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ritas-a.com/news/articleView.html?idxno=31955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hyperlink" Target="https://laits1.github.io/maps/map_hospital_ony_top10_seoul.htm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map_crime_17.html" TargetMode="External"/><Relationship Id="rId3" Type="http://schemas.openxmlformats.org/officeDocument/2006/relationships/chart" Target="../charts/chart7.xml"/><Relationship Id="rId7" Type="http://schemas.openxmlformats.org/officeDocument/2006/relationships/hyperlink" Target="https://laits1.github.io/maps/map_Elder_17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aits1.github.io/maps/map_PlainElder_17.html" TargetMode="External"/><Relationship Id="rId11" Type="http://schemas.openxmlformats.org/officeDocument/2006/relationships/image" Target="../media/image54.png"/><Relationship Id="rId5" Type="http://schemas.openxmlformats.org/officeDocument/2006/relationships/hyperlink" Target="map_crime_18.html" TargetMode="External"/><Relationship Id="rId10" Type="http://schemas.openxmlformats.org/officeDocument/2006/relationships/hyperlink" Target="https://laits1.github.io/maps/map_Elder_18.html" TargetMode="External"/><Relationship Id="rId4" Type="http://schemas.openxmlformats.org/officeDocument/2006/relationships/chart" Target="../charts/chart8.xml"/><Relationship Id="rId9" Type="http://schemas.openxmlformats.org/officeDocument/2006/relationships/hyperlink" Target="https://laits1.github.io/maps/map_PlainElder_18.html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laits1.github.io/maps/map_PlainElder_20.html" TargetMode="External"/><Relationship Id="rId3" Type="http://schemas.openxmlformats.org/officeDocument/2006/relationships/chart" Target="../charts/chart10.xml"/><Relationship Id="rId7" Type="http://schemas.openxmlformats.org/officeDocument/2006/relationships/hyperlink" Target="map_crime_18.html" TargetMode="Externa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aits1.github.io/maps/map_Elder_19.html" TargetMode="External"/><Relationship Id="rId5" Type="http://schemas.openxmlformats.org/officeDocument/2006/relationships/hyperlink" Target="https://laits1.github.io/maps/map_PlainElder_19.html" TargetMode="External"/><Relationship Id="rId4" Type="http://schemas.openxmlformats.org/officeDocument/2006/relationships/image" Target="../media/image54.png"/><Relationship Id="rId9" Type="http://schemas.openxmlformats.org/officeDocument/2006/relationships/hyperlink" Target="https://laits1.github.io/maps/map_Elder_20.htm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aits1.github.io/maps/age_map_18" TargetMode="External"/><Relationship Id="rId5" Type="http://schemas.openxmlformats.org/officeDocument/2006/relationships/hyperlink" Target="https://laits1.github.io/maps/age_map_17" TargetMode="External"/><Relationship Id="rId4" Type="http://schemas.openxmlformats.org/officeDocument/2006/relationships/hyperlink" Target="map_crime_18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p_crime_18.html" TargetMode="Externa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hyperlink" Target="https://laits1.github.io/maps/age_map_20" TargetMode="External"/><Relationship Id="rId4" Type="http://schemas.openxmlformats.org/officeDocument/2006/relationships/hyperlink" Target="https://laits1.github.io/maps/age_map_1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7" Type="http://schemas.openxmlformats.org/officeDocument/2006/relationships/hyperlink" Target="https://laits1.github.io/maps/adult_map_1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aits1.github.io/maps/adult_map_17" TargetMode="External"/><Relationship Id="rId5" Type="http://schemas.openxmlformats.org/officeDocument/2006/relationships/hyperlink" Target="map_crime_18.html" TargetMode="Externa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aits1.github.io/maps/adult_map_20" TargetMode="External"/><Relationship Id="rId5" Type="http://schemas.openxmlformats.org/officeDocument/2006/relationships/hyperlink" Target="https://laits1.github.io/maps/adult_map_19" TargetMode="External"/><Relationship Id="rId4" Type="http://schemas.openxmlformats.org/officeDocument/2006/relationships/hyperlink" Target="map_crime_18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7" Type="http://schemas.openxmlformats.org/officeDocument/2006/relationships/hyperlink" Target="https://laits1.github.io/maps/gender_map_1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aits1.github.io/maps/gender_map_17" TargetMode="External"/><Relationship Id="rId5" Type="http://schemas.openxmlformats.org/officeDocument/2006/relationships/hyperlink" Target="map_crime_18.html" TargetMode="Externa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aits1.github.io/maps/gender_map_20" TargetMode="External"/><Relationship Id="rId5" Type="http://schemas.openxmlformats.org/officeDocument/2006/relationships/hyperlink" Target="https://laits1.github.io/maps/gender_map_19" TargetMode="External"/><Relationship Id="rId4" Type="http://schemas.openxmlformats.org/officeDocument/2006/relationships/hyperlink" Target="map_crime_18.htm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chart" Target="../charts/chart17.xml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chart" Target="../charts/chart18.xml"/><Relationship Id="rId9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chart" Target="../charts/chart19.xml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chart" Target="../charts/chart20.xml"/><Relationship Id="rId9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chart" Target="../charts/chart21.xml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chart" Target="../charts/chart22.xml"/><Relationship Id="rId9" Type="http://schemas.openxmlformats.org/officeDocument/2006/relationships/image" Target="../media/image10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chart" Target="../charts/chart23.xml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chart" Target="../charts/chart24.xml"/><Relationship Id="rId9" Type="http://schemas.openxmlformats.org/officeDocument/2006/relationships/image" Target="../media/image1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686" y="271923"/>
            <a:ext cx="7416824" cy="280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矩形 6"/>
          <p:cNvSpPr>
            <a:spLocks noChangeArrowheads="1"/>
          </p:cNvSpPr>
          <p:nvPr/>
        </p:nvSpPr>
        <p:spPr bwMode="auto">
          <a:xfrm>
            <a:off x="0" y="3651870"/>
            <a:ext cx="9144000" cy="14668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5364" name="组合 13"/>
          <p:cNvGrpSpPr>
            <a:grpSpLocks noChangeAspect="1"/>
          </p:cNvGrpSpPr>
          <p:nvPr/>
        </p:nvGrpSpPr>
        <p:grpSpPr bwMode="auto">
          <a:xfrm>
            <a:off x="4204098" y="2106216"/>
            <a:ext cx="5082778" cy="3171825"/>
            <a:chOff x="0" y="0"/>
            <a:chExt cx="5324473" cy="3322983"/>
          </a:xfrm>
        </p:grpSpPr>
        <p:pic>
          <p:nvPicPr>
            <p:cNvPr id="15376" name="图片 11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7" name="图片 12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7032DD2-0A9B-4F40-9BB4-BC205C0CAD31}"/>
              </a:ext>
            </a:extLst>
          </p:cNvPr>
          <p:cNvSpPr txBox="1">
            <a:spLocks/>
          </p:cNvSpPr>
          <p:nvPr/>
        </p:nvSpPr>
        <p:spPr>
          <a:xfrm>
            <a:off x="1670723" y="855767"/>
            <a:ext cx="5802554" cy="64807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부동산 가격과 여러 요인</a:t>
            </a:r>
            <a:endParaRPr lang="en-US" altLang="ko-KR" sz="40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E4A7ED9-A3D7-402C-92CA-9CCCCEB9CBC2}"/>
              </a:ext>
            </a:extLst>
          </p:cNvPr>
          <p:cNvSpPr txBox="1">
            <a:spLocks/>
          </p:cNvSpPr>
          <p:nvPr/>
        </p:nvSpPr>
        <p:spPr>
          <a:xfrm>
            <a:off x="2123852" y="2383558"/>
            <a:ext cx="4464496" cy="58868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서울특별시 </a:t>
            </a:r>
            <a:r>
              <a:rPr lang="ko-KR" altLang="en-US" sz="1600" b="1" u="sng" dirty="0">
                <a:solidFill>
                  <a:schemeClr val="tx1"/>
                </a:solidFill>
              </a:rPr>
              <a:t>각 자치구 별 </a:t>
            </a:r>
            <a:endParaRPr lang="en-US" altLang="ko-KR" sz="1600" b="1" u="sng" dirty="0">
              <a:solidFill>
                <a:schemeClr val="tx1"/>
              </a:solidFill>
            </a:endParaRPr>
          </a:p>
          <a:p>
            <a:pPr algn="ctr">
              <a:spcBef>
                <a:spcPts val="0"/>
              </a:spcBef>
              <a:defRPr/>
            </a:pPr>
            <a:endParaRPr lang="ko-KR" altLang="en-US" sz="1600" b="1" dirty="0">
              <a:solidFill>
                <a:schemeClr val="tx1"/>
              </a:solidFill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부동산 가격과 여러 요인들 간의 상관성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89D36C-83A3-4828-82F3-9C10E9887767}"/>
              </a:ext>
            </a:extLst>
          </p:cNvPr>
          <p:cNvSpPr txBox="1"/>
          <p:nvPr/>
        </p:nvSpPr>
        <p:spPr>
          <a:xfrm>
            <a:off x="3383992" y="4104465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8</a:t>
            </a:r>
            <a:r>
              <a:rPr lang="ko-KR" altLang="en-US" sz="1600" b="1" dirty="0">
                <a:solidFill>
                  <a:schemeClr val="bg1"/>
                </a:solidFill>
                <a:cs typeface="Arial" pitchFamily="34" charset="0"/>
              </a:rPr>
              <a:t>조 </a:t>
            </a:r>
            <a:r>
              <a:rPr lang="ko-KR" altLang="en-US" sz="1600" b="1" dirty="0" err="1">
                <a:solidFill>
                  <a:schemeClr val="bg1"/>
                </a:solidFill>
                <a:cs typeface="Arial" pitchFamily="34" charset="0"/>
              </a:rPr>
              <a:t>부데찌개</a:t>
            </a:r>
            <a:r>
              <a:rPr lang="ko-KR" altLang="en-US" sz="1600" b="1" dirty="0">
                <a:solidFill>
                  <a:schemeClr val="bg1"/>
                </a:solidFill>
                <a:cs typeface="Arial" pitchFamily="34" charset="0"/>
              </a:rPr>
              <a:t> 팀</a:t>
            </a: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  <a:cs typeface="Arial" pitchFamily="34" charset="0"/>
              </a:rPr>
              <a:t>부</a:t>
            </a:r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동산 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+ </a:t>
            </a:r>
            <a:r>
              <a:rPr lang="ko-KR" altLang="en-US" sz="1200" b="1" dirty="0">
                <a:solidFill>
                  <a:srgbClr val="FF0000"/>
                </a:solidFill>
                <a:cs typeface="Arial" pitchFamily="34" charset="0"/>
              </a:rPr>
              <a:t>데</a:t>
            </a:r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이터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447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sz="2600" dirty="0">
                <a:solidFill>
                  <a:schemeClr val="accent1"/>
                </a:solidFill>
              </a:rPr>
              <a:t>4–1. </a:t>
            </a:r>
            <a:r>
              <a:rPr lang="ko-KR" altLang="en-US" sz="2600" dirty="0">
                <a:solidFill>
                  <a:schemeClr val="accent1"/>
                </a:solidFill>
              </a:rPr>
              <a:t>데이터 명세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786E60C6-4C4E-4430-97E9-5F6A104DB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279863"/>
              </p:ext>
            </p:extLst>
          </p:nvPr>
        </p:nvGraphicFramePr>
        <p:xfrm>
          <a:off x="251520" y="627534"/>
          <a:ext cx="8568952" cy="453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791">
                  <a:extLst>
                    <a:ext uri="{9D8B030D-6E8A-4147-A177-3AD203B41FA5}">
                      <a16:colId xmlns:a16="http://schemas.microsoft.com/office/drawing/2014/main" val="1182374864"/>
                    </a:ext>
                  </a:extLst>
                </a:gridCol>
                <a:gridCol w="2127463">
                  <a:extLst>
                    <a:ext uri="{9D8B030D-6E8A-4147-A177-3AD203B41FA5}">
                      <a16:colId xmlns:a16="http://schemas.microsoft.com/office/drawing/2014/main" val="1020198321"/>
                    </a:ext>
                  </a:extLst>
                </a:gridCol>
                <a:gridCol w="1127298">
                  <a:extLst>
                    <a:ext uri="{9D8B030D-6E8A-4147-A177-3AD203B41FA5}">
                      <a16:colId xmlns:a16="http://schemas.microsoft.com/office/drawing/2014/main" val="3555657837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3415171744"/>
                    </a:ext>
                  </a:extLst>
                </a:gridCol>
              </a:tblGrid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제공형태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85159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국토교통부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실거래가 공개시스템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아파트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매매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CSV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아파트 매매 거래 현황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2011.01.01 ~ 2021.08.16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hlinkClick r:id="rId2"/>
                        </a:rPr>
                        <a:t>http://rtdown.molit.go.kr/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740484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 열린 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대 범죄 발생현황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 별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연도별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대 범죄 발생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검거 자료</a:t>
                      </a:r>
                      <a:endParaRPr lang="en-US" altLang="ko-KR" sz="10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기간 </a:t>
                      </a:r>
                      <a:r>
                        <a:rPr lang="en-US" altLang="ko-KR" sz="1000" dirty="0"/>
                        <a:t>: 2017.01.01 ~ 2019.12.31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hlinkClick r:id="rId3"/>
                        </a:rPr>
                        <a:t>https://data.seoul.go.kr/dataList/316/S/2/datasetView.do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329819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서울 열린 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의료기관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구별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 별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연도별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의료기관 병원 수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병상 수 자료</a:t>
                      </a:r>
                      <a:endParaRPr lang="en-US" altLang="ko-KR" sz="10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기간 </a:t>
                      </a:r>
                      <a:r>
                        <a:rPr lang="en-US" altLang="ko-KR" sz="1000" dirty="0"/>
                        <a:t>: 2017.01.01 ~ 2020.12.31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hlinkClick r:id="rId4"/>
                        </a:rPr>
                        <a:t>https://data.seoul.go.kr/dataList/173/S/2/datasetView.do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582917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행정안전부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주민등록 인구 통계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연령별 인구 현황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CSV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연령별 인구 현황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연간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2017.12.31 ~ 2020.12.31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(26 * 157)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hlinkClick r:id="rId5"/>
                        </a:rPr>
                        <a:t>https://jumin.mois.go.kr/#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841731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 열린 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 고령자 현황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동 별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연도별 </a:t>
                      </a:r>
                      <a:r>
                        <a:rPr lang="en-US" altLang="ko-KR" sz="1000" dirty="0"/>
                        <a:t>65</a:t>
                      </a:r>
                      <a:r>
                        <a:rPr lang="ko-KR" altLang="en-US" sz="1000" dirty="0"/>
                        <a:t>세 이상 인구 기록 자료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기간 </a:t>
                      </a:r>
                      <a:r>
                        <a:rPr lang="en-US" altLang="ko-KR" sz="1000" dirty="0"/>
                        <a:t>: 2017.01.01 ~ 2020.12.31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hlinkClick r:id="rId6"/>
                        </a:rPr>
                        <a:t>https://data.seoul.go.kr/dataList/10730/S/2/datasetView.do#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370256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서울시연구데이터서비스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인구밀도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구별 인구밀도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2019.01.01 ~ 2019.12.31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hlinkClick r:id="rId7"/>
                        </a:rPr>
                        <a:t>https://data.si.re.kr/data/</a:t>
                      </a:r>
                      <a:r>
                        <a:rPr lang="ko-KR" altLang="en-US" sz="1000" dirty="0">
                          <a:hlinkClick r:id="rId7"/>
                        </a:rPr>
                        <a:t>지도로</a:t>
                      </a:r>
                      <a:r>
                        <a:rPr lang="en-US" altLang="ko-KR" sz="1000" dirty="0">
                          <a:hlinkClick r:id="rId7"/>
                        </a:rPr>
                        <a:t>-</a:t>
                      </a:r>
                      <a:r>
                        <a:rPr lang="ko-KR" altLang="en-US" sz="1000" dirty="0">
                          <a:hlinkClick r:id="rId7"/>
                        </a:rPr>
                        <a:t>본</a:t>
                      </a:r>
                      <a:r>
                        <a:rPr lang="en-US" altLang="ko-KR" sz="1000" dirty="0">
                          <a:hlinkClick r:id="rId7"/>
                        </a:rPr>
                        <a:t>-</a:t>
                      </a:r>
                      <a:r>
                        <a:rPr lang="ko-KR" altLang="en-US" sz="1000" dirty="0">
                          <a:hlinkClick r:id="rId7"/>
                        </a:rPr>
                        <a:t>서울</a:t>
                      </a:r>
                      <a:r>
                        <a:rPr lang="en-US" altLang="ko-KR" sz="1000" dirty="0">
                          <a:hlinkClick r:id="rId7"/>
                        </a:rPr>
                        <a:t>-2020/55632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8204881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서울시 열린 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비만도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비만도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2019.01.01 ~ 2019.12.31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hlinkClick r:id="rId8"/>
                        </a:rPr>
                        <a:t>https://data.seoul.go.kr/dataList/23/A/2/datasetView.do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69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603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sz="2600" dirty="0">
                <a:solidFill>
                  <a:schemeClr val="accent1"/>
                </a:solidFill>
              </a:rPr>
              <a:t>4–1. </a:t>
            </a:r>
            <a:r>
              <a:rPr lang="ko-KR" altLang="en-US" sz="2600" dirty="0">
                <a:solidFill>
                  <a:schemeClr val="accent1"/>
                </a:solidFill>
              </a:rPr>
              <a:t>데이터 명세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786E60C6-4C4E-4430-97E9-5F6A104DB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074575"/>
              </p:ext>
            </p:extLst>
          </p:nvPr>
        </p:nvGraphicFramePr>
        <p:xfrm>
          <a:off x="251520" y="627534"/>
          <a:ext cx="8568952" cy="4248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182374864"/>
                    </a:ext>
                  </a:extLst>
                </a:gridCol>
                <a:gridCol w="2113062">
                  <a:extLst>
                    <a:ext uri="{9D8B030D-6E8A-4147-A177-3AD203B41FA5}">
                      <a16:colId xmlns:a16="http://schemas.microsoft.com/office/drawing/2014/main" val="1020198321"/>
                    </a:ext>
                  </a:extLst>
                </a:gridCol>
                <a:gridCol w="1300117">
                  <a:extLst>
                    <a:ext uri="{9D8B030D-6E8A-4147-A177-3AD203B41FA5}">
                      <a16:colId xmlns:a16="http://schemas.microsoft.com/office/drawing/2014/main" val="3555657837"/>
                    </a:ext>
                  </a:extLst>
                </a:gridCol>
                <a:gridCol w="3427581">
                  <a:extLst>
                    <a:ext uri="{9D8B030D-6E8A-4147-A177-3AD203B41FA5}">
                      <a16:colId xmlns:a16="http://schemas.microsoft.com/office/drawing/2014/main" val="3415171744"/>
                    </a:ext>
                  </a:extLst>
                </a:gridCol>
              </a:tblGrid>
              <a:tr h="594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제공형태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851596"/>
                  </a:ext>
                </a:extLst>
              </a:tr>
              <a:tr h="664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국가 통계 포털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구별 연봉 자료 </a:t>
                      </a:r>
                      <a:r>
                        <a:rPr lang="en-US" altLang="ko-KR" sz="1000" dirty="0"/>
                        <a:t>(2019</a:t>
                      </a:r>
                      <a:r>
                        <a:rPr lang="ko-KR" altLang="en-US" sz="1000" dirty="0"/>
                        <a:t>년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CSV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서울시 구 별 연봉 자료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740484"/>
                  </a:ext>
                </a:extLst>
              </a:tr>
              <a:tr h="6036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한국부동산원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가계 대출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 XLSX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지역별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월별 가계 대출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단위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십 억원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329819"/>
                  </a:ext>
                </a:extLst>
              </a:tr>
              <a:tr h="594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한국부동산원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주택 대출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XLSX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지역별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월별 주택 대출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단위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십 억원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(29 * 49)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582917"/>
                  </a:ext>
                </a:extLst>
              </a:tr>
              <a:tr h="594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한국부동산원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환율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XLSX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1964</a:t>
                      </a:r>
                      <a:r>
                        <a:rPr lang="ko-KR" altLang="en-US" sz="1000" dirty="0"/>
                        <a:t>년 부터의 월별 원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달러 환율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단위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원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(12 * 687)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841731"/>
                  </a:ext>
                </a:extLst>
              </a:tr>
              <a:tr h="594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한국부동산원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종합 주가 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XLSX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1981</a:t>
                      </a:r>
                      <a:r>
                        <a:rPr lang="ko-KR" altLang="en-US" sz="1000" dirty="0"/>
                        <a:t>년 부터의 월별 코스피 지수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(12 * 486)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370256"/>
                  </a:ext>
                </a:extLst>
              </a:tr>
              <a:tr h="603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e-</a:t>
                      </a:r>
                      <a:r>
                        <a:rPr lang="ko-KR" altLang="en-US" sz="1000" dirty="0"/>
                        <a:t>나라지표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기획재정부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금리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XLSX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2013</a:t>
                      </a:r>
                      <a:r>
                        <a:rPr lang="ko-KR" altLang="en-US" sz="1000" dirty="0"/>
                        <a:t>년 부터의 월별 원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달러 환율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원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(12 * 15)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69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713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83603" cy="5141202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44E2BF65-27F2-48A9-9726-6E668DBBAAD4}"/>
              </a:ext>
            </a:extLst>
          </p:cNvPr>
          <p:cNvSpPr/>
          <p:nvPr/>
        </p:nvSpPr>
        <p:spPr>
          <a:xfrm>
            <a:off x="-1" y="771550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8B0031D-F90B-4E39-BCCC-00AB66468C74}"/>
              </a:ext>
            </a:extLst>
          </p:cNvPr>
          <p:cNvSpPr txBox="1">
            <a:spLocks/>
          </p:cNvSpPr>
          <p:nvPr/>
        </p:nvSpPr>
        <p:spPr>
          <a:xfrm>
            <a:off x="611560" y="1131466"/>
            <a:ext cx="3816424" cy="5763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4-2. </a:t>
            </a:r>
            <a:r>
              <a:rPr lang="ko-KR" altLang="en-US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데이터 분석 </a:t>
            </a:r>
          </a:p>
        </p:txBody>
      </p:sp>
    </p:spTree>
    <p:extLst>
      <p:ext uri="{BB962C8B-B14F-4D97-AF65-F5344CB8AC3E}">
        <p14:creationId xmlns:p14="http://schemas.microsoft.com/office/powerpoint/2010/main" val="2825645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20538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16024" y="751202"/>
            <a:ext cx="4067944" cy="1840713"/>
          </a:xfrm>
        </p:spPr>
        <p:txBody>
          <a:bodyPr/>
          <a:lstStyle/>
          <a:p>
            <a:r>
              <a:rPr lang="en-US" altLang="ko-KR" sz="24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서울시</a:t>
            </a:r>
            <a:r>
              <a:rPr lang="en-US" altLang="ko-KR" sz="2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</a:rPr>
              <a:t>아파트</a:t>
            </a:r>
            <a:r>
              <a:rPr lang="en-US" altLang="ko-KR" sz="2400" dirty="0">
                <a:solidFill>
                  <a:schemeClr val="bg1"/>
                </a:solidFill>
              </a:rPr>
              <a:t> 실 </a:t>
            </a:r>
            <a:r>
              <a:rPr lang="en-US" altLang="ko-KR" sz="2400" dirty="0" err="1">
                <a:solidFill>
                  <a:schemeClr val="bg1"/>
                </a:solidFill>
              </a:rPr>
              <a:t>거래가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5CB6BB4-BE0C-41F3-98EF-5D8305732D09}"/>
              </a:ext>
            </a:extLst>
          </p:cNvPr>
          <p:cNvSpPr txBox="1">
            <a:spLocks/>
          </p:cNvSpPr>
          <p:nvPr/>
        </p:nvSpPr>
        <p:spPr>
          <a:xfrm>
            <a:off x="4427984" y="519523"/>
            <a:ext cx="4392488" cy="410445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b="1" dirty="0"/>
              <a:t>아파트 실 거래가 단위 </a:t>
            </a:r>
            <a:r>
              <a:rPr lang="en-US" altLang="ko-KR" sz="1400" b="1" dirty="0"/>
              <a:t>: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만원 </a:t>
            </a:r>
            <a:r>
              <a:rPr lang="en-US" altLang="ko-KR" sz="1400" b="1" dirty="0">
                <a:solidFill>
                  <a:schemeClr val="tx1"/>
                </a:solidFill>
              </a:rPr>
              <a:t>/ m2) </a:t>
            </a:r>
          </a:p>
          <a:p>
            <a:pPr algn="l"/>
            <a:endParaRPr lang="en-US" altLang="ko-KR" sz="1050" b="1" dirty="0"/>
          </a:p>
          <a:p>
            <a:pPr algn="l"/>
            <a:endParaRPr lang="en-US" altLang="ko-KR" sz="1050" b="1" dirty="0"/>
          </a:p>
          <a:p>
            <a:pPr algn="l"/>
            <a:endParaRPr lang="en-US" altLang="ko-KR" sz="1050" b="1" dirty="0"/>
          </a:p>
          <a:p>
            <a:pPr algn="l"/>
            <a:endParaRPr lang="en-US" altLang="ko-KR" sz="1050" b="1" dirty="0"/>
          </a:p>
          <a:p>
            <a:pPr algn="l"/>
            <a:endParaRPr lang="en-US" altLang="ko-KR" sz="1050" b="1" dirty="0"/>
          </a:p>
          <a:p>
            <a:pPr algn="l"/>
            <a:endParaRPr lang="en-US" altLang="ko-KR" sz="1050" b="1" dirty="0"/>
          </a:p>
          <a:p>
            <a:pPr algn="l"/>
            <a:endParaRPr lang="en-US" altLang="ko-KR" sz="1200" b="1" dirty="0"/>
          </a:p>
          <a:p>
            <a:pPr algn="l"/>
            <a:endParaRPr lang="en-US" altLang="ko-KR" sz="1200" b="1" dirty="0"/>
          </a:p>
          <a:p>
            <a:pPr algn="l"/>
            <a:endParaRPr lang="en-US" altLang="ko-KR" sz="1200" b="1" dirty="0"/>
          </a:p>
          <a:p>
            <a:pPr algn="l"/>
            <a:endParaRPr lang="en-US" altLang="ko-KR" sz="1200" b="1" dirty="0"/>
          </a:p>
          <a:p>
            <a:pPr algn="l"/>
            <a:endParaRPr lang="en-US" altLang="ko-KR" sz="1200" b="1" dirty="0"/>
          </a:p>
          <a:p>
            <a:pPr algn="l"/>
            <a:r>
              <a:rPr lang="ko-KR" altLang="en-US" sz="9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부동산 거래가 </a:t>
            </a:r>
            <a:r>
              <a:rPr lang="en-US" altLang="ko-KR" sz="9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-&gt; </a:t>
            </a:r>
            <a:r>
              <a:rPr lang="ko-KR" altLang="en-US" sz="9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아파트 매매거래 금액 </a:t>
            </a:r>
            <a:endParaRPr lang="en-US" altLang="ko-KR" sz="900" b="1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algn="l"/>
            <a:endParaRPr lang="en-US" altLang="ko-KR" sz="900" dirty="0">
              <a:solidFill>
                <a:schemeClr val="tx1"/>
              </a:solidFill>
            </a:endParaRPr>
          </a:p>
          <a:p>
            <a:pPr algn="l"/>
            <a:endParaRPr lang="en-US" altLang="ko-KR" sz="900" dirty="0">
              <a:solidFill>
                <a:schemeClr val="tx1"/>
              </a:solidFill>
            </a:endParaRPr>
          </a:p>
          <a:p>
            <a:pPr algn="l"/>
            <a:endParaRPr lang="en-US" altLang="ko-KR" sz="900" dirty="0">
              <a:solidFill>
                <a:schemeClr val="tx1"/>
              </a:solidFill>
            </a:endParaRPr>
          </a:p>
          <a:p>
            <a:pPr algn="l"/>
            <a:endParaRPr lang="en-US" altLang="ko-KR" sz="900" dirty="0">
              <a:solidFill>
                <a:schemeClr val="tx1"/>
              </a:solidFill>
            </a:endParaRPr>
          </a:p>
          <a:p>
            <a:pPr algn="l"/>
            <a:endParaRPr lang="en-US" altLang="ko-KR" sz="900" dirty="0">
              <a:solidFill>
                <a:schemeClr val="tx1"/>
              </a:solidFill>
            </a:endParaRPr>
          </a:p>
          <a:p>
            <a:pPr algn="l"/>
            <a:endParaRPr lang="en-US" altLang="ko-KR" sz="900" dirty="0">
              <a:solidFill>
                <a:schemeClr val="tx1"/>
              </a:solidFill>
            </a:endParaRPr>
          </a:p>
          <a:p>
            <a:pPr algn="l"/>
            <a:r>
              <a:rPr lang="ko-KR" altLang="en-US" sz="900" b="1" dirty="0">
                <a:solidFill>
                  <a:schemeClr val="tx1"/>
                </a:solidFill>
                <a:latin typeface="+mn-lt"/>
              </a:rPr>
              <a:t>한국인들이 가장 많이 살고 있는 주거 형태가 아파트이므로</a:t>
            </a:r>
            <a:r>
              <a:rPr lang="en-US" altLang="ko-KR" sz="900" b="1" dirty="0">
                <a:solidFill>
                  <a:schemeClr val="tx1"/>
                </a:solidFill>
                <a:latin typeface="+mn-lt"/>
              </a:rPr>
              <a:t>,</a:t>
            </a:r>
          </a:p>
          <a:p>
            <a:pPr algn="l"/>
            <a:endParaRPr lang="en-US" altLang="ko-KR" sz="900" b="1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ko-KR" altLang="en-US" sz="900" b="1" dirty="0">
                <a:solidFill>
                  <a:schemeClr val="tx1"/>
                </a:solidFill>
                <a:latin typeface="+mn-lt"/>
              </a:rPr>
              <a:t>아파트 </a:t>
            </a:r>
            <a:r>
              <a:rPr lang="ko-KR" altLang="en-US" sz="900" b="1" dirty="0" err="1">
                <a:solidFill>
                  <a:schemeClr val="tx1"/>
                </a:solidFill>
                <a:latin typeface="+mn-lt"/>
              </a:rPr>
              <a:t>실거래가를</a:t>
            </a:r>
            <a:r>
              <a:rPr lang="ko-KR" altLang="en-US" sz="900" b="1" dirty="0">
                <a:solidFill>
                  <a:schemeClr val="tx1"/>
                </a:solidFill>
                <a:latin typeface="+mn-lt"/>
              </a:rPr>
              <a:t> 부동산 매매가격으로 잡았다</a:t>
            </a:r>
            <a:r>
              <a:rPr lang="en-US" altLang="ko-KR" sz="900" b="1" dirty="0">
                <a:solidFill>
                  <a:schemeClr val="tx1"/>
                </a:solidFill>
                <a:latin typeface="+mn-lt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70431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8dbb991c0_1_43"/>
          <p:cNvSpPr txBox="1">
            <a:spLocks noGrp="1"/>
          </p:cNvSpPr>
          <p:nvPr>
            <p:ph type="body" idx="1"/>
          </p:nvPr>
        </p:nvSpPr>
        <p:spPr>
          <a:xfrm>
            <a:off x="0" y="123825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•"/>
            </a:pPr>
            <a:r>
              <a:rPr lang="en-US" sz="26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lang="en-US" sz="2600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서울시</a:t>
            </a:r>
            <a:r>
              <a:rPr lang="en-US" sz="26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</a:rPr>
              <a:t>아파트</a:t>
            </a:r>
            <a:r>
              <a:rPr lang="en-US" sz="2600" dirty="0">
                <a:solidFill>
                  <a:schemeClr val="accent1"/>
                </a:solidFill>
              </a:rPr>
              <a:t> </a:t>
            </a:r>
            <a:r>
              <a:rPr lang="en-US" sz="2600" dirty="0" err="1">
                <a:solidFill>
                  <a:schemeClr val="accent1"/>
                </a:solidFill>
              </a:rPr>
              <a:t>실거래가</a:t>
            </a:r>
            <a:r>
              <a:rPr lang="en-US" sz="26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’ </a:t>
            </a:r>
            <a:r>
              <a:rPr lang="en-US" sz="2600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26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전 </a:t>
            </a:r>
            <a:r>
              <a:rPr lang="en-US" sz="2600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처리</a:t>
            </a:r>
            <a:r>
              <a:rPr lang="en-US" sz="26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600" dirty="0">
                <a:solidFill>
                  <a:schemeClr val="accent1"/>
                </a:solidFill>
              </a:rPr>
              <a:t>1</a:t>
            </a:r>
            <a:r>
              <a:rPr lang="en-US" sz="26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6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ge8dbb991c0_1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50" y="744025"/>
            <a:ext cx="6484477" cy="19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e8dbb991c0_1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50" y="3046549"/>
            <a:ext cx="4015005" cy="179635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e8dbb991c0_1_43"/>
          <p:cNvSpPr txBox="1"/>
          <p:nvPr/>
        </p:nvSpPr>
        <p:spPr>
          <a:xfrm>
            <a:off x="4711775" y="3003550"/>
            <a:ext cx="4224000" cy="1750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부데찌개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팀은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b="1" dirty="0">
                <a:solidFill>
                  <a:schemeClr val="dk1"/>
                </a:solidFill>
                <a:highlight>
                  <a:schemeClr val="lt1"/>
                </a:highlight>
              </a:rPr>
              <a:t>구 </a:t>
            </a:r>
            <a:r>
              <a:rPr lang="en-US" sz="800" b="1" dirty="0" err="1">
                <a:solidFill>
                  <a:schemeClr val="dk1"/>
                </a:solidFill>
                <a:highlight>
                  <a:schemeClr val="lt1"/>
                </a:highlight>
              </a:rPr>
              <a:t>별로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아파트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가격의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차이를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관찰하고자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하였다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8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(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동별로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나누어진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데이터는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범위가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제한적이었다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.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구별로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구할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수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있는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데이터가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더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풍부해서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여러가지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요인을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분석할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수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있었다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.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자치구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별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특색을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비교하는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것도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충분하다고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판단하였다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.)</a:t>
            </a:r>
            <a:endParaRPr sz="8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1.계약건 별 (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동별로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나뉘어진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) 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자료를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구 별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자료로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변경해주었다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. -&gt;구 별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자료로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정리</a:t>
            </a:r>
            <a:endParaRPr sz="8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2.월 별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데이터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자료를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년도별로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묶어서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변경해주었다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. (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팀원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상의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후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년도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별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자료로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통일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)</a:t>
            </a:r>
            <a:endParaRPr sz="8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3.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아파트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가격을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전용면적으로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나누어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주어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평당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아파트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가격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칼럼을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만들어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chemeClr val="lt1"/>
                </a:highlight>
              </a:rPr>
              <a:t>주었다</a:t>
            </a:r>
            <a:r>
              <a:rPr lang="en-US" sz="800" dirty="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8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rgbClr val="FF0000"/>
                </a:solidFill>
                <a:highlight>
                  <a:schemeClr val="lt1"/>
                </a:highlight>
              </a:rPr>
              <a:t>globals</a:t>
            </a:r>
            <a:r>
              <a:rPr lang="en-US" sz="800" dirty="0">
                <a:solidFill>
                  <a:srgbClr val="FF0000"/>
                </a:solidFill>
                <a:highlight>
                  <a:schemeClr val="lt1"/>
                </a:highlight>
              </a:rPr>
              <a:t>()['</a:t>
            </a:r>
            <a:r>
              <a:rPr lang="en-US" sz="800" dirty="0" err="1">
                <a:solidFill>
                  <a:srgbClr val="FF0000"/>
                </a:solidFill>
                <a:highlight>
                  <a:schemeClr val="lt1"/>
                </a:highlight>
              </a:rPr>
              <a:t>apart'+str</a:t>
            </a:r>
            <a:r>
              <a:rPr lang="en-US" sz="800" dirty="0">
                <a:solidFill>
                  <a:srgbClr val="FF0000"/>
                </a:solidFill>
                <a:highlight>
                  <a:schemeClr val="lt1"/>
                </a:highlight>
              </a:rPr>
              <a:t>(</a:t>
            </a:r>
            <a:r>
              <a:rPr lang="en-US" sz="800" dirty="0" err="1">
                <a:solidFill>
                  <a:srgbClr val="FF0000"/>
                </a:solidFill>
                <a:highlight>
                  <a:schemeClr val="lt1"/>
                </a:highlight>
              </a:rPr>
              <a:t>i</a:t>
            </a:r>
            <a:r>
              <a:rPr lang="en-US" sz="800" dirty="0">
                <a:solidFill>
                  <a:srgbClr val="FF0000"/>
                </a:solidFill>
                <a:highlight>
                  <a:schemeClr val="lt1"/>
                </a:highlight>
              </a:rPr>
              <a:t>)]["</a:t>
            </a:r>
            <a:r>
              <a:rPr lang="en-US" sz="800" dirty="0" err="1">
                <a:solidFill>
                  <a:srgbClr val="FF0000"/>
                </a:solidFill>
                <a:highlight>
                  <a:schemeClr val="lt1"/>
                </a:highlight>
              </a:rPr>
              <a:t>거래금액</a:t>
            </a:r>
            <a:r>
              <a:rPr lang="en-US" sz="800" dirty="0">
                <a:solidFill>
                  <a:srgbClr val="FF0000"/>
                </a:solidFill>
                <a:highlight>
                  <a:schemeClr val="lt1"/>
                </a:highlight>
              </a:rPr>
              <a:t>(</a:t>
            </a:r>
            <a:r>
              <a:rPr lang="en-US" sz="800" dirty="0" err="1">
                <a:solidFill>
                  <a:srgbClr val="FF0000"/>
                </a:solidFill>
                <a:highlight>
                  <a:schemeClr val="lt1"/>
                </a:highlight>
              </a:rPr>
              <a:t>만원</a:t>
            </a:r>
            <a:r>
              <a:rPr lang="en-US" sz="800" dirty="0">
                <a:solidFill>
                  <a:srgbClr val="FF0000"/>
                </a:solidFill>
                <a:highlight>
                  <a:schemeClr val="lt1"/>
                </a:highlight>
              </a:rPr>
              <a:t>)/</a:t>
            </a:r>
            <a:r>
              <a:rPr lang="en-US" sz="800" dirty="0" err="1">
                <a:solidFill>
                  <a:srgbClr val="FF0000"/>
                </a:solidFill>
                <a:highlight>
                  <a:schemeClr val="lt1"/>
                </a:highlight>
              </a:rPr>
              <a:t>전용면적</a:t>
            </a:r>
            <a:r>
              <a:rPr lang="en-US" sz="800" dirty="0">
                <a:solidFill>
                  <a:srgbClr val="FF0000"/>
                </a:solidFill>
                <a:highlight>
                  <a:schemeClr val="lt1"/>
                </a:highlight>
              </a:rPr>
              <a:t>(㎡)"]=</a:t>
            </a:r>
            <a:r>
              <a:rPr lang="en-US" sz="800" dirty="0" err="1">
                <a:solidFill>
                  <a:srgbClr val="FF0000"/>
                </a:solidFill>
                <a:highlight>
                  <a:schemeClr val="lt1"/>
                </a:highlight>
              </a:rPr>
              <a:t>globals</a:t>
            </a:r>
            <a:r>
              <a:rPr lang="en-US" sz="800" dirty="0">
                <a:solidFill>
                  <a:srgbClr val="FF0000"/>
                </a:solidFill>
                <a:highlight>
                  <a:schemeClr val="lt1"/>
                </a:highlight>
              </a:rPr>
              <a:t>()['</a:t>
            </a:r>
            <a:r>
              <a:rPr lang="en-US" sz="800" dirty="0" err="1">
                <a:solidFill>
                  <a:srgbClr val="FF0000"/>
                </a:solidFill>
                <a:highlight>
                  <a:schemeClr val="lt1"/>
                </a:highlight>
              </a:rPr>
              <a:t>apart'+str</a:t>
            </a:r>
            <a:r>
              <a:rPr lang="en-US" sz="800" dirty="0">
                <a:solidFill>
                  <a:srgbClr val="FF0000"/>
                </a:solidFill>
                <a:highlight>
                  <a:schemeClr val="lt1"/>
                </a:highlight>
              </a:rPr>
              <a:t>(</a:t>
            </a:r>
            <a:r>
              <a:rPr lang="en-US" sz="800" dirty="0" err="1">
                <a:solidFill>
                  <a:srgbClr val="FF0000"/>
                </a:solidFill>
                <a:highlight>
                  <a:schemeClr val="lt1"/>
                </a:highlight>
              </a:rPr>
              <a:t>i</a:t>
            </a:r>
            <a:r>
              <a:rPr lang="en-US" sz="800" dirty="0">
                <a:solidFill>
                  <a:srgbClr val="FF0000"/>
                </a:solidFill>
                <a:highlight>
                  <a:schemeClr val="lt1"/>
                </a:highlight>
              </a:rPr>
              <a:t>)]["</a:t>
            </a:r>
            <a:r>
              <a:rPr lang="en-US" sz="800" dirty="0" err="1">
                <a:solidFill>
                  <a:srgbClr val="FF0000"/>
                </a:solidFill>
                <a:highlight>
                  <a:schemeClr val="lt1"/>
                </a:highlight>
              </a:rPr>
              <a:t>거래금액</a:t>
            </a:r>
            <a:r>
              <a:rPr lang="en-US" sz="800" dirty="0">
                <a:solidFill>
                  <a:srgbClr val="FF0000"/>
                </a:solidFill>
                <a:highlight>
                  <a:schemeClr val="lt1"/>
                </a:highlight>
              </a:rPr>
              <a:t>(</a:t>
            </a:r>
            <a:r>
              <a:rPr lang="en-US" sz="800" dirty="0" err="1">
                <a:solidFill>
                  <a:srgbClr val="FF0000"/>
                </a:solidFill>
                <a:highlight>
                  <a:schemeClr val="lt1"/>
                </a:highlight>
              </a:rPr>
              <a:t>만원</a:t>
            </a:r>
            <a:r>
              <a:rPr lang="en-US" sz="800" dirty="0">
                <a:solidFill>
                  <a:srgbClr val="FF0000"/>
                </a:solidFill>
                <a:highlight>
                  <a:schemeClr val="lt1"/>
                </a:highlight>
              </a:rPr>
              <a:t>)"]/</a:t>
            </a:r>
            <a:r>
              <a:rPr lang="en-US" sz="800" dirty="0" err="1">
                <a:solidFill>
                  <a:srgbClr val="FF0000"/>
                </a:solidFill>
                <a:highlight>
                  <a:schemeClr val="lt1"/>
                </a:highlight>
              </a:rPr>
              <a:t>globals</a:t>
            </a:r>
            <a:r>
              <a:rPr lang="en-US" sz="800" dirty="0">
                <a:solidFill>
                  <a:srgbClr val="FF0000"/>
                </a:solidFill>
                <a:highlight>
                  <a:schemeClr val="lt1"/>
                </a:highlight>
              </a:rPr>
              <a:t>()['</a:t>
            </a:r>
            <a:r>
              <a:rPr lang="en-US" sz="800" dirty="0" err="1">
                <a:solidFill>
                  <a:srgbClr val="FF0000"/>
                </a:solidFill>
                <a:highlight>
                  <a:schemeClr val="lt1"/>
                </a:highlight>
              </a:rPr>
              <a:t>apart'+str</a:t>
            </a:r>
            <a:r>
              <a:rPr lang="en-US" sz="800" dirty="0">
                <a:solidFill>
                  <a:srgbClr val="FF0000"/>
                </a:solidFill>
                <a:highlight>
                  <a:schemeClr val="lt1"/>
                </a:highlight>
              </a:rPr>
              <a:t>(</a:t>
            </a:r>
            <a:r>
              <a:rPr lang="en-US" sz="800" dirty="0" err="1">
                <a:solidFill>
                  <a:srgbClr val="FF0000"/>
                </a:solidFill>
                <a:highlight>
                  <a:schemeClr val="lt1"/>
                </a:highlight>
              </a:rPr>
              <a:t>i</a:t>
            </a:r>
            <a:r>
              <a:rPr lang="en-US" sz="800" dirty="0">
                <a:solidFill>
                  <a:srgbClr val="FF0000"/>
                </a:solidFill>
                <a:highlight>
                  <a:schemeClr val="lt1"/>
                </a:highlight>
              </a:rPr>
              <a:t>)]["</a:t>
            </a:r>
            <a:r>
              <a:rPr lang="en-US" sz="800" dirty="0" err="1">
                <a:solidFill>
                  <a:srgbClr val="FF0000"/>
                </a:solidFill>
                <a:highlight>
                  <a:schemeClr val="lt1"/>
                </a:highlight>
              </a:rPr>
              <a:t>전용면적</a:t>
            </a:r>
            <a:r>
              <a:rPr lang="en-US" sz="800" dirty="0">
                <a:solidFill>
                  <a:srgbClr val="FF0000"/>
                </a:solidFill>
                <a:highlight>
                  <a:schemeClr val="lt1"/>
                </a:highlight>
              </a:rPr>
              <a:t>(㎡)"]</a:t>
            </a:r>
            <a:endParaRPr sz="800" dirty="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cxnSp>
        <p:nvCxnSpPr>
          <p:cNvPr id="77" name="Google Shape;77;ge8dbb991c0_1_43"/>
          <p:cNvCxnSpPr/>
          <p:nvPr/>
        </p:nvCxnSpPr>
        <p:spPr>
          <a:xfrm flipH="1">
            <a:off x="1023175" y="976625"/>
            <a:ext cx="492900" cy="20742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78;ge8dbb991c0_1_43"/>
          <p:cNvCxnSpPr/>
          <p:nvPr/>
        </p:nvCxnSpPr>
        <p:spPr>
          <a:xfrm flipH="1">
            <a:off x="1302175" y="976625"/>
            <a:ext cx="2821800" cy="21672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79;ge8dbb991c0_1_43"/>
          <p:cNvCxnSpPr/>
          <p:nvPr/>
        </p:nvCxnSpPr>
        <p:spPr>
          <a:xfrm flipH="1">
            <a:off x="3636850" y="976625"/>
            <a:ext cx="1458000" cy="2092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80;ge8dbb991c0_1_43"/>
          <p:cNvCxnSpPr/>
          <p:nvPr/>
        </p:nvCxnSpPr>
        <p:spPr>
          <a:xfrm flipH="1">
            <a:off x="3692550" y="967325"/>
            <a:ext cx="148800" cy="2055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" name="Google Shape;81;ge8dbb991c0_1_43"/>
          <p:cNvSpPr txBox="1"/>
          <p:nvPr/>
        </p:nvSpPr>
        <p:spPr>
          <a:xfrm>
            <a:off x="2238409" y="2119501"/>
            <a:ext cx="6901885" cy="88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1"/>
                </a:solidFill>
                <a:highlight>
                  <a:srgbClr val="FFFFFE"/>
                </a:highlight>
              </a:rPr>
              <a:t>평당</a:t>
            </a:r>
            <a:r>
              <a:rPr lang="en-US" sz="900" dirty="0">
                <a:solidFill>
                  <a:schemeClr val="dk1"/>
                </a:solidFill>
                <a:highlight>
                  <a:srgbClr val="FFFFFE"/>
                </a:highlight>
              </a:rPr>
              <a:t> </a:t>
            </a:r>
            <a:r>
              <a:rPr lang="en-US" sz="900" dirty="0" err="1">
                <a:solidFill>
                  <a:schemeClr val="dk1"/>
                </a:solidFill>
                <a:highlight>
                  <a:srgbClr val="FFFFFE"/>
                </a:highlight>
              </a:rPr>
              <a:t>아파트</a:t>
            </a:r>
            <a:r>
              <a:rPr lang="en-US" sz="900" dirty="0">
                <a:solidFill>
                  <a:schemeClr val="dk1"/>
                </a:solidFill>
                <a:highlight>
                  <a:srgbClr val="FFFFFE"/>
                </a:highlight>
              </a:rPr>
              <a:t> </a:t>
            </a:r>
            <a:r>
              <a:rPr lang="en-US" sz="900" dirty="0" err="1">
                <a:solidFill>
                  <a:schemeClr val="dk1"/>
                </a:solidFill>
                <a:highlight>
                  <a:srgbClr val="FFFFFE"/>
                </a:highlight>
              </a:rPr>
              <a:t>가격을</a:t>
            </a:r>
            <a:r>
              <a:rPr lang="en-US" sz="900" dirty="0">
                <a:solidFill>
                  <a:schemeClr val="dk1"/>
                </a:solidFill>
                <a:highlight>
                  <a:srgbClr val="FFFFFE"/>
                </a:highlight>
              </a:rPr>
              <a:t> </a:t>
            </a:r>
            <a:r>
              <a:rPr lang="en-US" sz="900" dirty="0" err="1">
                <a:solidFill>
                  <a:schemeClr val="dk1"/>
                </a:solidFill>
                <a:highlight>
                  <a:srgbClr val="FFFFFE"/>
                </a:highlight>
              </a:rPr>
              <a:t>알기</a:t>
            </a:r>
            <a:r>
              <a:rPr lang="en-US" sz="900" dirty="0">
                <a:solidFill>
                  <a:schemeClr val="dk1"/>
                </a:solidFill>
                <a:highlight>
                  <a:srgbClr val="FFFFFE"/>
                </a:highlight>
              </a:rPr>
              <a:t> </a:t>
            </a:r>
            <a:r>
              <a:rPr lang="en-US" sz="900" dirty="0" err="1">
                <a:solidFill>
                  <a:schemeClr val="dk1"/>
                </a:solidFill>
                <a:highlight>
                  <a:srgbClr val="FFFFFE"/>
                </a:highlight>
              </a:rPr>
              <a:t>위해서</a:t>
            </a:r>
            <a:r>
              <a:rPr lang="en-US" sz="900" dirty="0">
                <a:solidFill>
                  <a:schemeClr val="dk1"/>
                </a:solidFill>
                <a:highlight>
                  <a:srgbClr val="FFFFFE"/>
                </a:highlight>
              </a:rPr>
              <a:t> </a:t>
            </a:r>
            <a:r>
              <a:rPr lang="en-US" sz="900" dirty="0" err="1">
                <a:solidFill>
                  <a:schemeClr val="dk1"/>
                </a:solidFill>
                <a:highlight>
                  <a:srgbClr val="FFFFFE"/>
                </a:highlight>
              </a:rPr>
              <a:t>거래금액</a:t>
            </a:r>
            <a:r>
              <a:rPr lang="en-US" sz="900" dirty="0">
                <a:solidFill>
                  <a:schemeClr val="dk1"/>
                </a:solidFill>
                <a:highlight>
                  <a:srgbClr val="FFFFFE"/>
                </a:highlight>
              </a:rPr>
              <a:t> </a:t>
            </a:r>
            <a:r>
              <a:rPr lang="en-US" sz="900" dirty="0" err="1">
                <a:solidFill>
                  <a:schemeClr val="dk1"/>
                </a:solidFill>
                <a:highlight>
                  <a:srgbClr val="FFFFFE"/>
                </a:highlight>
              </a:rPr>
              <a:t>칼럼을</a:t>
            </a:r>
            <a:r>
              <a:rPr lang="en-US" sz="900" dirty="0">
                <a:solidFill>
                  <a:schemeClr val="dk1"/>
                </a:solidFill>
                <a:highlight>
                  <a:srgbClr val="FFFFFE"/>
                </a:highlight>
              </a:rPr>
              <a:t> </a:t>
            </a:r>
            <a:r>
              <a:rPr lang="en-US" sz="900" dirty="0" err="1">
                <a:solidFill>
                  <a:schemeClr val="dk1"/>
                </a:solidFill>
                <a:highlight>
                  <a:srgbClr val="FFFFFE"/>
                </a:highlight>
              </a:rPr>
              <a:t>전용면적으로</a:t>
            </a:r>
            <a:r>
              <a:rPr lang="en-US" sz="900" dirty="0">
                <a:solidFill>
                  <a:schemeClr val="dk1"/>
                </a:solidFill>
                <a:highlight>
                  <a:srgbClr val="FFFFFE"/>
                </a:highlight>
              </a:rPr>
              <a:t> </a:t>
            </a:r>
            <a:r>
              <a:rPr lang="en-US" sz="900" dirty="0" err="1">
                <a:solidFill>
                  <a:schemeClr val="dk1"/>
                </a:solidFill>
                <a:highlight>
                  <a:srgbClr val="FFFFFE"/>
                </a:highlight>
              </a:rPr>
              <a:t>나눈</a:t>
            </a:r>
            <a:r>
              <a:rPr lang="en-US" sz="900" dirty="0">
                <a:solidFill>
                  <a:schemeClr val="dk1"/>
                </a:solidFill>
                <a:highlight>
                  <a:srgbClr val="FFFFFE"/>
                </a:highlight>
              </a:rPr>
              <a:t> </a:t>
            </a: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1"/>
                </a:solidFill>
                <a:highlight>
                  <a:srgbClr val="FFFFFE"/>
                </a:highlight>
              </a:rPr>
              <a:t>새로운</a:t>
            </a:r>
            <a:r>
              <a:rPr lang="en-US" sz="900" dirty="0">
                <a:solidFill>
                  <a:schemeClr val="dk1"/>
                </a:solidFill>
                <a:highlight>
                  <a:srgbClr val="FFFFFE"/>
                </a:highlight>
              </a:rPr>
              <a:t> </a:t>
            </a:r>
            <a:r>
              <a:rPr lang="en-US" sz="900" dirty="0" err="1">
                <a:solidFill>
                  <a:schemeClr val="dk1"/>
                </a:solidFill>
                <a:highlight>
                  <a:srgbClr val="FFFFFE"/>
                </a:highlight>
              </a:rPr>
              <a:t>칼럼을</a:t>
            </a:r>
            <a:r>
              <a:rPr lang="en-US" sz="900" dirty="0">
                <a:solidFill>
                  <a:schemeClr val="dk1"/>
                </a:solidFill>
                <a:highlight>
                  <a:srgbClr val="FFFFFE"/>
                </a:highlight>
              </a:rPr>
              <a:t> </a:t>
            </a:r>
            <a:r>
              <a:rPr lang="en-US" sz="900" dirty="0" err="1">
                <a:solidFill>
                  <a:schemeClr val="dk1"/>
                </a:solidFill>
                <a:highlight>
                  <a:srgbClr val="FFFFFE"/>
                </a:highlight>
              </a:rPr>
              <a:t>생성해주었다</a:t>
            </a:r>
            <a:r>
              <a:rPr lang="en-US" sz="900" dirty="0">
                <a:solidFill>
                  <a:schemeClr val="dk1"/>
                </a:solidFill>
                <a:highlight>
                  <a:srgbClr val="FFFFFE"/>
                </a:highlight>
              </a:rPr>
              <a:t>.</a:t>
            </a:r>
            <a:endParaRPr sz="900" dirty="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rgbClr val="FF0000"/>
                </a:solidFill>
                <a:highlight>
                  <a:srgbClr val="FFFFFE"/>
                </a:highlight>
              </a:rPr>
              <a:t>globals</a:t>
            </a:r>
            <a:r>
              <a:rPr lang="en-US" sz="900" dirty="0">
                <a:solidFill>
                  <a:srgbClr val="FF0000"/>
                </a:solidFill>
                <a:highlight>
                  <a:srgbClr val="FFFFFE"/>
                </a:highlight>
              </a:rPr>
              <a:t>()['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E"/>
                </a:highlight>
              </a:rPr>
              <a:t>apart'+str</a:t>
            </a:r>
            <a:r>
              <a:rPr lang="en-US" sz="900" dirty="0">
                <a:solidFill>
                  <a:srgbClr val="FF0000"/>
                </a:solidFill>
                <a:highlight>
                  <a:srgbClr val="FFFFFE"/>
                </a:highlight>
              </a:rPr>
              <a:t>(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E"/>
                </a:highlight>
              </a:rPr>
              <a:t>i</a:t>
            </a:r>
            <a:r>
              <a:rPr lang="en-US" sz="900" dirty="0">
                <a:solidFill>
                  <a:srgbClr val="FF0000"/>
                </a:solidFill>
                <a:highlight>
                  <a:srgbClr val="FFFFFE"/>
                </a:highlight>
              </a:rPr>
              <a:t>)]["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E"/>
                </a:highlight>
              </a:rPr>
              <a:t>거래금액</a:t>
            </a:r>
            <a:r>
              <a:rPr lang="en-US" sz="900" dirty="0">
                <a:solidFill>
                  <a:srgbClr val="FF0000"/>
                </a:solidFill>
                <a:highlight>
                  <a:srgbClr val="FFFFFE"/>
                </a:highlight>
              </a:rPr>
              <a:t>(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E"/>
                </a:highlight>
              </a:rPr>
              <a:t>만원</a:t>
            </a:r>
            <a:r>
              <a:rPr lang="en-US" sz="900" dirty="0">
                <a:solidFill>
                  <a:srgbClr val="FF0000"/>
                </a:solidFill>
                <a:highlight>
                  <a:srgbClr val="FFFFFE"/>
                </a:highlight>
              </a:rPr>
              <a:t>)/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E"/>
                </a:highlight>
              </a:rPr>
              <a:t>전용면적</a:t>
            </a:r>
            <a:r>
              <a:rPr lang="en-US" sz="900" dirty="0">
                <a:solidFill>
                  <a:srgbClr val="FF0000"/>
                </a:solidFill>
                <a:highlight>
                  <a:srgbClr val="FFFFFE"/>
                </a:highlight>
              </a:rPr>
              <a:t>(㎡)"]=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E"/>
                </a:highlight>
              </a:rPr>
              <a:t>globals</a:t>
            </a:r>
            <a:r>
              <a:rPr lang="en-US" sz="900" dirty="0">
                <a:solidFill>
                  <a:srgbClr val="FF0000"/>
                </a:solidFill>
                <a:highlight>
                  <a:srgbClr val="FFFFFE"/>
                </a:highlight>
              </a:rPr>
              <a:t>()['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E"/>
                </a:highlight>
              </a:rPr>
              <a:t>apart'+str</a:t>
            </a:r>
            <a:r>
              <a:rPr lang="en-US" sz="900" dirty="0">
                <a:solidFill>
                  <a:srgbClr val="FF0000"/>
                </a:solidFill>
                <a:highlight>
                  <a:srgbClr val="FFFFFE"/>
                </a:highlight>
              </a:rPr>
              <a:t>(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E"/>
                </a:highlight>
              </a:rPr>
              <a:t>i</a:t>
            </a:r>
            <a:r>
              <a:rPr lang="en-US" sz="900" dirty="0">
                <a:solidFill>
                  <a:srgbClr val="FF0000"/>
                </a:solidFill>
                <a:highlight>
                  <a:srgbClr val="FFFFFE"/>
                </a:highlight>
              </a:rPr>
              <a:t>)]["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E"/>
                </a:highlight>
              </a:rPr>
              <a:t>거래금액</a:t>
            </a:r>
            <a:r>
              <a:rPr lang="en-US" sz="900" dirty="0">
                <a:solidFill>
                  <a:srgbClr val="FF0000"/>
                </a:solidFill>
                <a:highlight>
                  <a:srgbClr val="FFFFFE"/>
                </a:highlight>
              </a:rPr>
              <a:t>(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E"/>
                </a:highlight>
              </a:rPr>
              <a:t>만원</a:t>
            </a:r>
            <a:r>
              <a:rPr lang="en-US" sz="900" dirty="0">
                <a:solidFill>
                  <a:srgbClr val="FF0000"/>
                </a:solidFill>
                <a:highlight>
                  <a:srgbClr val="FFFFFE"/>
                </a:highlight>
              </a:rPr>
              <a:t>)"]/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E"/>
                </a:highlight>
              </a:rPr>
              <a:t>globals</a:t>
            </a:r>
            <a:r>
              <a:rPr lang="en-US" sz="900" dirty="0">
                <a:solidFill>
                  <a:srgbClr val="FF0000"/>
                </a:solidFill>
                <a:highlight>
                  <a:srgbClr val="FFFFFE"/>
                </a:highlight>
              </a:rPr>
              <a:t>()['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E"/>
                </a:highlight>
              </a:rPr>
              <a:t>apart'+str</a:t>
            </a:r>
            <a:r>
              <a:rPr lang="en-US" sz="900" dirty="0">
                <a:solidFill>
                  <a:srgbClr val="FF0000"/>
                </a:solidFill>
                <a:highlight>
                  <a:srgbClr val="FFFFFE"/>
                </a:highlight>
              </a:rPr>
              <a:t>(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E"/>
                </a:highlight>
              </a:rPr>
              <a:t>i</a:t>
            </a:r>
            <a:r>
              <a:rPr lang="en-US" sz="900" dirty="0">
                <a:solidFill>
                  <a:srgbClr val="FF0000"/>
                </a:solidFill>
                <a:highlight>
                  <a:srgbClr val="FFFFFE"/>
                </a:highlight>
              </a:rPr>
              <a:t>)]["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E"/>
                </a:highlight>
              </a:rPr>
              <a:t>전용면적</a:t>
            </a:r>
            <a:r>
              <a:rPr lang="en-US" sz="900" dirty="0">
                <a:solidFill>
                  <a:srgbClr val="FF0000"/>
                </a:solidFill>
                <a:highlight>
                  <a:srgbClr val="FFFFFE"/>
                </a:highlight>
              </a:rPr>
              <a:t>(㎡)"]</a:t>
            </a:r>
            <a:endParaRPr sz="900" dirty="0">
              <a:solidFill>
                <a:srgbClr val="FF0000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FF0000"/>
              </a:solidFill>
            </a:endParaRPr>
          </a:p>
        </p:txBody>
      </p:sp>
      <p:sp>
        <p:nvSpPr>
          <p:cNvPr id="82" name="Google Shape;82;ge8dbb991c0_1_43"/>
          <p:cNvSpPr txBox="1"/>
          <p:nvPr/>
        </p:nvSpPr>
        <p:spPr>
          <a:xfrm>
            <a:off x="1798650" y="1429794"/>
            <a:ext cx="23868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highlight>
                  <a:srgbClr val="FFFFFE"/>
                </a:highlight>
              </a:rPr>
              <a:t>월 </a:t>
            </a:r>
            <a:r>
              <a:rPr lang="en-US" sz="800" dirty="0" err="1">
                <a:solidFill>
                  <a:schemeClr val="dk1"/>
                </a:solidFill>
                <a:highlight>
                  <a:srgbClr val="FFFFFE"/>
                </a:highlight>
              </a:rPr>
              <a:t>별로</a:t>
            </a:r>
            <a:r>
              <a:rPr lang="en-US" sz="800" dirty="0">
                <a:solidFill>
                  <a:schemeClr val="dk1"/>
                </a:solidFill>
                <a:highlight>
                  <a:srgbClr val="FFFFFE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rgbClr val="FFFFFE"/>
                </a:highlight>
              </a:rPr>
              <a:t>나누어져있던</a:t>
            </a:r>
            <a:r>
              <a:rPr lang="en-US" sz="800" dirty="0">
                <a:solidFill>
                  <a:schemeClr val="dk1"/>
                </a:solidFill>
                <a:highlight>
                  <a:srgbClr val="FFFFFE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rgbClr val="FFFFFE"/>
                </a:highlight>
              </a:rPr>
              <a:t>자료를</a:t>
            </a:r>
            <a:r>
              <a:rPr lang="en-US" sz="800" dirty="0">
                <a:solidFill>
                  <a:schemeClr val="dk1"/>
                </a:solidFill>
                <a:highlight>
                  <a:srgbClr val="FFFFFE"/>
                </a:highlight>
              </a:rPr>
              <a:t>  </a:t>
            </a:r>
            <a:r>
              <a:rPr lang="en-US" sz="800" dirty="0" err="1">
                <a:solidFill>
                  <a:schemeClr val="dk1"/>
                </a:solidFill>
                <a:highlight>
                  <a:srgbClr val="FFFFFE"/>
                </a:highlight>
              </a:rPr>
              <a:t>년도</a:t>
            </a:r>
            <a:r>
              <a:rPr lang="en-US" sz="800" dirty="0">
                <a:solidFill>
                  <a:schemeClr val="dk1"/>
                </a:solidFill>
                <a:highlight>
                  <a:srgbClr val="FFFFFE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rgbClr val="FFFFFE"/>
                </a:highlight>
              </a:rPr>
              <a:t>별로</a:t>
            </a:r>
            <a:r>
              <a:rPr lang="en-US" sz="800" dirty="0">
                <a:solidFill>
                  <a:schemeClr val="dk1"/>
                </a:solidFill>
                <a:highlight>
                  <a:srgbClr val="FFFFFE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rgbClr val="FFFFFE"/>
                </a:highlight>
              </a:rPr>
              <a:t>통일</a:t>
            </a:r>
            <a:r>
              <a:rPr lang="en-US" sz="800" dirty="0">
                <a:solidFill>
                  <a:schemeClr val="dk1"/>
                </a:solidFill>
                <a:highlight>
                  <a:srgbClr val="FFFFFE"/>
                </a:highlight>
              </a:rPr>
              <a:t>.</a:t>
            </a:r>
            <a:endParaRPr sz="800" dirty="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rgbClr val="0000FF"/>
                </a:solidFill>
                <a:highlight>
                  <a:srgbClr val="FFFFFE"/>
                </a:highlight>
              </a:rPr>
              <a:t>globals</a:t>
            </a:r>
            <a:r>
              <a:rPr lang="en-US" sz="800" dirty="0">
                <a:solidFill>
                  <a:srgbClr val="0000FF"/>
                </a:solidFill>
                <a:highlight>
                  <a:srgbClr val="FFFFFE"/>
                </a:highlight>
              </a:rPr>
              <a:t>()['</a:t>
            </a:r>
            <a:r>
              <a:rPr lang="en-US" sz="800" dirty="0" err="1">
                <a:solidFill>
                  <a:srgbClr val="0000FF"/>
                </a:solidFill>
                <a:highlight>
                  <a:srgbClr val="FFFFFE"/>
                </a:highlight>
              </a:rPr>
              <a:t>df'+str</a:t>
            </a:r>
            <a:r>
              <a:rPr lang="en-US" sz="800" dirty="0">
                <a:solidFill>
                  <a:srgbClr val="0000FF"/>
                </a:solidFill>
                <a:highlight>
                  <a:srgbClr val="FFFFFE"/>
                </a:highlight>
              </a:rPr>
              <a:t>(</a:t>
            </a:r>
            <a:r>
              <a:rPr lang="en-US" sz="800" dirty="0" err="1">
                <a:solidFill>
                  <a:srgbClr val="0000FF"/>
                </a:solidFill>
                <a:highlight>
                  <a:srgbClr val="FFFFFE"/>
                </a:highlight>
              </a:rPr>
              <a:t>i</a:t>
            </a:r>
            <a:r>
              <a:rPr lang="en-US" sz="800" dirty="0">
                <a:solidFill>
                  <a:srgbClr val="0000FF"/>
                </a:solidFill>
                <a:highlight>
                  <a:srgbClr val="FFFFFE"/>
                </a:highlight>
              </a:rPr>
              <a:t>)]["</a:t>
            </a:r>
            <a:r>
              <a:rPr lang="en-US" sz="800" dirty="0" err="1">
                <a:solidFill>
                  <a:srgbClr val="0000FF"/>
                </a:solidFill>
                <a:highlight>
                  <a:srgbClr val="FFFFFE"/>
                </a:highlight>
              </a:rPr>
              <a:t>년도</a:t>
            </a:r>
            <a:r>
              <a:rPr lang="en-US" sz="800" dirty="0">
                <a:solidFill>
                  <a:srgbClr val="0000FF"/>
                </a:solidFill>
                <a:highlight>
                  <a:srgbClr val="FFFFFE"/>
                </a:highlight>
              </a:rPr>
              <a:t>"]="20"+str(</a:t>
            </a:r>
            <a:r>
              <a:rPr lang="en-US" sz="800" dirty="0" err="1">
                <a:solidFill>
                  <a:srgbClr val="0000FF"/>
                </a:solidFill>
                <a:highlight>
                  <a:srgbClr val="FFFFFE"/>
                </a:highlight>
              </a:rPr>
              <a:t>i</a:t>
            </a:r>
            <a:r>
              <a:rPr lang="en-US" sz="800" dirty="0">
                <a:solidFill>
                  <a:srgbClr val="0000FF"/>
                </a:solidFill>
                <a:highlight>
                  <a:srgbClr val="FFFFFE"/>
                </a:highlight>
              </a:rPr>
              <a:t>)</a:t>
            </a:r>
            <a:endParaRPr sz="800" dirty="0">
              <a:solidFill>
                <a:srgbClr val="0000FF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FF0000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FF0000"/>
              </a:solidFill>
            </a:endParaRPr>
          </a:p>
        </p:txBody>
      </p:sp>
      <p:sp>
        <p:nvSpPr>
          <p:cNvPr id="83" name="Google Shape;83;ge8dbb991c0_1_43"/>
          <p:cNvSpPr txBox="1"/>
          <p:nvPr/>
        </p:nvSpPr>
        <p:spPr>
          <a:xfrm>
            <a:off x="-85875" y="1934644"/>
            <a:ext cx="23868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highlight>
                  <a:srgbClr val="FFFFFE"/>
                </a:highlight>
              </a:rPr>
              <a:t>시군구</a:t>
            </a:r>
            <a:r>
              <a:rPr lang="en-US" sz="800" dirty="0">
                <a:solidFill>
                  <a:schemeClr val="dk1"/>
                </a:solidFill>
                <a:highlight>
                  <a:srgbClr val="FFFFFE"/>
                </a:highlight>
              </a:rPr>
              <a:t>(</a:t>
            </a:r>
            <a:r>
              <a:rPr lang="en-US" sz="800" dirty="0" err="1">
                <a:solidFill>
                  <a:schemeClr val="dk1"/>
                </a:solidFill>
                <a:highlight>
                  <a:srgbClr val="FFFFFE"/>
                </a:highlight>
              </a:rPr>
              <a:t>동별</a:t>
            </a:r>
            <a:r>
              <a:rPr lang="en-US" sz="800" dirty="0">
                <a:solidFill>
                  <a:schemeClr val="dk1"/>
                </a:solidFill>
                <a:highlight>
                  <a:srgbClr val="FFFFFE"/>
                </a:highlight>
              </a:rPr>
              <a:t>) </a:t>
            </a:r>
            <a:r>
              <a:rPr lang="en-US" sz="800" dirty="0" err="1">
                <a:solidFill>
                  <a:schemeClr val="dk1"/>
                </a:solidFill>
                <a:highlight>
                  <a:srgbClr val="FFFFFE"/>
                </a:highlight>
              </a:rPr>
              <a:t>기준으로</a:t>
            </a:r>
            <a:r>
              <a:rPr lang="en-US" sz="800" dirty="0">
                <a:solidFill>
                  <a:schemeClr val="dk1"/>
                </a:solidFill>
                <a:highlight>
                  <a:srgbClr val="FFFFFE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rgbClr val="FFFFFE"/>
                </a:highlight>
              </a:rPr>
              <a:t>나누어져</a:t>
            </a:r>
            <a:r>
              <a:rPr lang="en-US" sz="800" dirty="0">
                <a:solidFill>
                  <a:schemeClr val="dk1"/>
                </a:solidFill>
                <a:highlight>
                  <a:srgbClr val="FFFFFE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rgbClr val="FFFFFE"/>
                </a:highlight>
              </a:rPr>
              <a:t>있던</a:t>
            </a:r>
            <a:r>
              <a:rPr lang="en-US" sz="800" dirty="0">
                <a:solidFill>
                  <a:schemeClr val="dk1"/>
                </a:solidFill>
                <a:highlight>
                  <a:srgbClr val="FFFFFE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rgbClr val="FFFFFE"/>
                </a:highlight>
              </a:rPr>
              <a:t>자료를</a:t>
            </a:r>
            <a:r>
              <a:rPr lang="en-US" sz="800" dirty="0">
                <a:solidFill>
                  <a:schemeClr val="dk1"/>
                </a:solidFill>
                <a:highlight>
                  <a:srgbClr val="FFFFFE"/>
                </a:highlight>
              </a:rPr>
              <a:t> ‘</a:t>
            </a:r>
            <a:r>
              <a:rPr lang="en-US" sz="800" dirty="0" err="1">
                <a:solidFill>
                  <a:schemeClr val="dk1"/>
                </a:solidFill>
                <a:highlight>
                  <a:srgbClr val="FFFFFE"/>
                </a:highlight>
              </a:rPr>
              <a:t>구’로</a:t>
            </a:r>
            <a:r>
              <a:rPr lang="en-US" sz="800" dirty="0">
                <a:solidFill>
                  <a:schemeClr val="dk1"/>
                </a:solidFill>
                <a:highlight>
                  <a:srgbClr val="FFFFFE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rgbClr val="FFFFFE"/>
                </a:highlight>
              </a:rPr>
              <a:t>묶어</a:t>
            </a:r>
            <a:r>
              <a:rPr lang="en-US" sz="800" dirty="0">
                <a:solidFill>
                  <a:schemeClr val="dk1"/>
                </a:solidFill>
                <a:highlight>
                  <a:srgbClr val="FFFFFE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rgbClr val="FFFFFE"/>
                </a:highlight>
              </a:rPr>
              <a:t>평균값을</a:t>
            </a:r>
            <a:r>
              <a:rPr lang="en-US" sz="800" dirty="0">
                <a:solidFill>
                  <a:schemeClr val="dk1"/>
                </a:solidFill>
                <a:highlight>
                  <a:srgbClr val="FFFFFE"/>
                </a:highlight>
              </a:rPr>
              <a:t> </a:t>
            </a:r>
            <a:r>
              <a:rPr lang="en-US" sz="800" dirty="0" err="1">
                <a:solidFill>
                  <a:schemeClr val="dk1"/>
                </a:solidFill>
                <a:highlight>
                  <a:srgbClr val="FFFFFE"/>
                </a:highlight>
              </a:rPr>
              <a:t>산출해주었다</a:t>
            </a:r>
            <a:r>
              <a:rPr lang="en-US" sz="800" dirty="0">
                <a:solidFill>
                  <a:schemeClr val="dk1"/>
                </a:solidFill>
                <a:highlight>
                  <a:srgbClr val="FFFFFE"/>
                </a:highlight>
              </a:rPr>
              <a:t>.</a:t>
            </a:r>
            <a:endParaRPr sz="800" dirty="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8761D"/>
                </a:solidFill>
                <a:highlight>
                  <a:schemeClr val="lt1"/>
                </a:highlight>
              </a:rPr>
              <a:t>= </a:t>
            </a:r>
            <a:r>
              <a:rPr lang="en-US" sz="800" dirty="0" err="1">
                <a:solidFill>
                  <a:srgbClr val="38761D"/>
                </a:solidFill>
                <a:highlight>
                  <a:schemeClr val="lt1"/>
                </a:highlight>
              </a:rPr>
              <a:t>globals</a:t>
            </a:r>
            <a:r>
              <a:rPr lang="en-US" sz="800" dirty="0">
                <a:solidFill>
                  <a:srgbClr val="38761D"/>
                </a:solidFill>
                <a:highlight>
                  <a:schemeClr val="lt1"/>
                </a:highlight>
              </a:rPr>
              <a:t>()['</a:t>
            </a:r>
            <a:r>
              <a:rPr lang="en-US" sz="800" dirty="0" err="1">
                <a:solidFill>
                  <a:srgbClr val="38761D"/>
                </a:solidFill>
                <a:highlight>
                  <a:schemeClr val="lt1"/>
                </a:highlight>
              </a:rPr>
              <a:t>apart'+str</a:t>
            </a:r>
            <a:r>
              <a:rPr lang="en-US" sz="800" dirty="0">
                <a:solidFill>
                  <a:srgbClr val="38761D"/>
                </a:solidFill>
                <a:highlight>
                  <a:schemeClr val="lt1"/>
                </a:highlight>
              </a:rPr>
              <a:t>(</a:t>
            </a:r>
            <a:r>
              <a:rPr lang="en-US" sz="800" dirty="0" err="1">
                <a:solidFill>
                  <a:srgbClr val="38761D"/>
                </a:solidFill>
                <a:highlight>
                  <a:schemeClr val="lt1"/>
                </a:highlight>
              </a:rPr>
              <a:t>i</a:t>
            </a:r>
            <a:r>
              <a:rPr lang="en-US" sz="800" dirty="0">
                <a:solidFill>
                  <a:srgbClr val="38761D"/>
                </a:solidFill>
                <a:highlight>
                  <a:schemeClr val="lt1"/>
                </a:highlight>
              </a:rPr>
              <a:t>)].</a:t>
            </a:r>
            <a:r>
              <a:rPr lang="en-US" sz="800" dirty="0" err="1">
                <a:solidFill>
                  <a:srgbClr val="38761D"/>
                </a:solidFill>
                <a:highlight>
                  <a:schemeClr val="lt1"/>
                </a:highlight>
              </a:rPr>
              <a:t>시군구.str.split</a:t>
            </a:r>
            <a:r>
              <a:rPr lang="en-US" sz="800" dirty="0">
                <a:solidFill>
                  <a:srgbClr val="38761D"/>
                </a:solidFill>
                <a:highlight>
                  <a:schemeClr val="lt1"/>
                </a:highlight>
              </a:rPr>
              <a:t>(" ",expand=True)</a:t>
            </a:r>
            <a:endParaRPr sz="800" dirty="0">
              <a:solidFill>
                <a:srgbClr val="38761D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FF0000"/>
              </a:solidFill>
            </a:endParaRPr>
          </a:p>
        </p:txBody>
      </p:sp>
      <p:sp>
        <p:nvSpPr>
          <p:cNvPr id="84" name="Google Shape;84;ge8dbb991c0_1_43"/>
          <p:cNvSpPr/>
          <p:nvPr/>
        </p:nvSpPr>
        <p:spPr>
          <a:xfrm>
            <a:off x="1302175" y="844333"/>
            <a:ext cx="504000" cy="178800"/>
          </a:xfrm>
          <a:prstGeom prst="rect">
            <a:avLst/>
          </a:prstGeom>
          <a:noFill/>
          <a:ln w="254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e8dbb991c0_1_43"/>
          <p:cNvSpPr/>
          <p:nvPr/>
        </p:nvSpPr>
        <p:spPr>
          <a:xfrm>
            <a:off x="636075" y="3143833"/>
            <a:ext cx="504000" cy="178800"/>
          </a:xfrm>
          <a:prstGeom prst="rect">
            <a:avLst/>
          </a:prstGeom>
          <a:noFill/>
          <a:ln w="254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e8dbb991c0_1_43"/>
          <p:cNvSpPr/>
          <p:nvPr/>
        </p:nvSpPr>
        <p:spPr>
          <a:xfrm>
            <a:off x="3523588" y="811775"/>
            <a:ext cx="504000" cy="243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e8dbb991c0_1_43"/>
          <p:cNvSpPr/>
          <p:nvPr/>
        </p:nvSpPr>
        <p:spPr>
          <a:xfrm>
            <a:off x="4754325" y="748969"/>
            <a:ext cx="504000" cy="306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e8dbb991c0_1_43"/>
          <p:cNvSpPr/>
          <p:nvPr/>
        </p:nvSpPr>
        <p:spPr>
          <a:xfrm>
            <a:off x="3191788" y="3111275"/>
            <a:ext cx="1167600" cy="243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e8dbb991c0_1_43"/>
          <p:cNvSpPr/>
          <p:nvPr/>
        </p:nvSpPr>
        <p:spPr>
          <a:xfrm>
            <a:off x="1150525" y="3143824"/>
            <a:ext cx="238200" cy="178800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e8dbb991c0_1_43"/>
          <p:cNvSpPr/>
          <p:nvPr/>
        </p:nvSpPr>
        <p:spPr>
          <a:xfrm>
            <a:off x="3941550" y="780420"/>
            <a:ext cx="504000" cy="306600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ae87cf73d_0_9"/>
          <p:cNvSpPr txBox="1">
            <a:spLocks noGrp="1"/>
          </p:cNvSpPr>
          <p:nvPr>
            <p:ph type="body" idx="1"/>
          </p:nvPr>
        </p:nvSpPr>
        <p:spPr>
          <a:xfrm>
            <a:off x="0" y="6435"/>
            <a:ext cx="9252520" cy="650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•"/>
            </a:pPr>
            <a:r>
              <a:rPr lang="en-US" sz="26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lang="en-US" sz="2600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서울시</a:t>
            </a:r>
            <a:r>
              <a:rPr lang="en-US" sz="26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</a:rPr>
              <a:t>아파트</a:t>
            </a:r>
            <a:r>
              <a:rPr lang="en-US" sz="2600" dirty="0">
                <a:solidFill>
                  <a:schemeClr val="accent1"/>
                </a:solidFill>
              </a:rPr>
              <a:t> </a:t>
            </a:r>
            <a:r>
              <a:rPr lang="en-US" sz="2600" dirty="0" err="1">
                <a:solidFill>
                  <a:schemeClr val="accent1"/>
                </a:solidFill>
              </a:rPr>
              <a:t>실거래가</a:t>
            </a:r>
            <a:r>
              <a:rPr lang="en-US" sz="26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’ </a:t>
            </a:r>
            <a:r>
              <a:rPr lang="en-US" sz="2600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26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전 </a:t>
            </a:r>
            <a:r>
              <a:rPr lang="en-US" sz="2600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처리</a:t>
            </a:r>
            <a:r>
              <a:rPr lang="en-US" sz="26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600" dirty="0">
                <a:solidFill>
                  <a:schemeClr val="accent1"/>
                </a:solidFill>
              </a:rPr>
              <a:t>2</a:t>
            </a:r>
            <a:r>
              <a:rPr lang="en-US" sz="26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</a:pPr>
            <a:r>
              <a:rPr lang="en-US" sz="1200" b="1" dirty="0">
                <a:solidFill>
                  <a:schemeClr val="accent1"/>
                </a:solidFill>
              </a:rPr>
              <a:t>        </a:t>
            </a:r>
            <a:r>
              <a:rPr lang="en-US" sz="1200" b="1" dirty="0" err="1">
                <a:solidFill>
                  <a:srgbClr val="FF0000"/>
                </a:solidFill>
              </a:rPr>
              <a:t>전역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변수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사용</a:t>
            </a:r>
            <a:endParaRPr sz="12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geae87cf73d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7225"/>
            <a:ext cx="8162775" cy="37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eae87cf73d_0_9"/>
          <p:cNvSpPr txBox="1"/>
          <p:nvPr/>
        </p:nvSpPr>
        <p:spPr>
          <a:xfrm>
            <a:off x="178500" y="4399825"/>
            <a:ext cx="87870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/>
              <a:t>아파트</a:t>
            </a:r>
            <a:r>
              <a:rPr lang="en-US" sz="1050" dirty="0"/>
              <a:t> </a:t>
            </a:r>
            <a:r>
              <a:rPr lang="en-US" sz="1050" dirty="0" err="1"/>
              <a:t>실거래</a:t>
            </a:r>
            <a:r>
              <a:rPr lang="en-US" sz="1050" dirty="0"/>
              <a:t> </a:t>
            </a:r>
            <a:r>
              <a:rPr lang="en-US" sz="1050" dirty="0" err="1"/>
              <a:t>계약을</a:t>
            </a:r>
            <a:r>
              <a:rPr lang="en-US" sz="1050" dirty="0"/>
              <a:t> </a:t>
            </a:r>
            <a:r>
              <a:rPr lang="en-US" sz="1050" dirty="0" err="1"/>
              <a:t>기준으로</a:t>
            </a:r>
            <a:r>
              <a:rPr lang="en-US" sz="1050" dirty="0"/>
              <a:t> 한 </a:t>
            </a:r>
            <a:r>
              <a:rPr lang="en-US" sz="1050" dirty="0" err="1"/>
              <a:t>데이터를</a:t>
            </a:r>
            <a:r>
              <a:rPr lang="en-US" sz="1050" dirty="0"/>
              <a:t> </a:t>
            </a:r>
            <a:r>
              <a:rPr lang="en-US" sz="1050" dirty="0" err="1"/>
              <a:t>다운받아서</a:t>
            </a:r>
            <a:r>
              <a:rPr lang="en-US" sz="1050" dirty="0"/>
              <a:t> </a:t>
            </a:r>
            <a:r>
              <a:rPr lang="en-US" sz="1050" dirty="0" err="1"/>
              <a:t>데이터</a:t>
            </a:r>
            <a:r>
              <a:rPr lang="en-US" sz="1050" dirty="0"/>
              <a:t> </a:t>
            </a:r>
            <a:r>
              <a:rPr lang="en-US" sz="1050" dirty="0" err="1"/>
              <a:t>자체</a:t>
            </a:r>
            <a:r>
              <a:rPr lang="en-US" sz="1050" dirty="0"/>
              <a:t> </a:t>
            </a:r>
            <a:r>
              <a:rPr lang="en-US" sz="1050" dirty="0" err="1"/>
              <a:t>양도</a:t>
            </a:r>
            <a:r>
              <a:rPr lang="en-US" sz="1050" dirty="0"/>
              <a:t> </a:t>
            </a:r>
            <a:r>
              <a:rPr lang="en-US" sz="1050" dirty="0" err="1"/>
              <a:t>많았고</a:t>
            </a:r>
            <a:r>
              <a:rPr lang="en-US" sz="1050" dirty="0"/>
              <a:t> ( 약 80만건 ), </a:t>
            </a:r>
            <a:r>
              <a:rPr lang="en-US" sz="1050" dirty="0" err="1"/>
              <a:t>이를</a:t>
            </a:r>
            <a:r>
              <a:rPr lang="en-US" sz="1050" dirty="0"/>
              <a:t> </a:t>
            </a:r>
            <a:r>
              <a:rPr lang="en-US" sz="1050" dirty="0" err="1"/>
              <a:t>자치구</a:t>
            </a:r>
            <a:r>
              <a:rPr lang="en-US" sz="1050" dirty="0"/>
              <a:t> 별, </a:t>
            </a:r>
            <a:r>
              <a:rPr lang="en-US" sz="1050" dirty="0" err="1"/>
              <a:t>기간</a:t>
            </a:r>
            <a:r>
              <a:rPr lang="en-US" sz="1050" dirty="0"/>
              <a:t> </a:t>
            </a:r>
            <a:r>
              <a:rPr lang="en-US" sz="1050" dirty="0" err="1"/>
              <a:t>별로</a:t>
            </a:r>
            <a:r>
              <a:rPr lang="en-US" sz="1050" dirty="0"/>
              <a:t> </a:t>
            </a:r>
            <a:r>
              <a:rPr lang="en-US" sz="1050" dirty="0" err="1"/>
              <a:t>정리를</a:t>
            </a:r>
            <a:r>
              <a:rPr lang="en-US" sz="1050" dirty="0"/>
              <a:t> </a:t>
            </a:r>
            <a:r>
              <a:rPr lang="en-US" sz="1050" dirty="0" err="1"/>
              <a:t>해야</a:t>
            </a:r>
            <a:r>
              <a:rPr lang="en-US" sz="1050" dirty="0"/>
              <a:t> </a:t>
            </a:r>
            <a:r>
              <a:rPr lang="en-US" sz="1050" dirty="0" err="1"/>
              <a:t>했기</a:t>
            </a:r>
            <a:r>
              <a:rPr lang="en-US" sz="105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/>
              <a:t>때문에</a:t>
            </a:r>
            <a:r>
              <a:rPr lang="en-US" sz="1050" dirty="0"/>
              <a:t>, </a:t>
            </a:r>
            <a:r>
              <a:rPr lang="en-US" sz="1050" dirty="0" err="1"/>
              <a:t>사용해야</a:t>
            </a:r>
            <a:r>
              <a:rPr lang="en-US" sz="1050" dirty="0"/>
              <a:t> 할 </a:t>
            </a:r>
            <a:r>
              <a:rPr lang="en-US" sz="1050" dirty="0" err="1"/>
              <a:t>변수</a:t>
            </a:r>
            <a:r>
              <a:rPr lang="en-US" sz="1050" dirty="0"/>
              <a:t> </a:t>
            </a:r>
            <a:r>
              <a:rPr lang="en-US" sz="1050" dirty="0" err="1"/>
              <a:t>자체도</a:t>
            </a:r>
            <a:r>
              <a:rPr lang="en-US" sz="1050" dirty="0"/>
              <a:t> </a:t>
            </a:r>
            <a:r>
              <a:rPr lang="en-US" sz="1050" dirty="0" err="1"/>
              <a:t>많았다</a:t>
            </a:r>
            <a:r>
              <a:rPr lang="en-US" sz="1050" dirty="0"/>
              <a:t>. </a:t>
            </a:r>
            <a:endParaRPr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/>
              <a:t>전역변수</a:t>
            </a:r>
            <a:r>
              <a:rPr lang="en-US" sz="1050" dirty="0"/>
              <a:t> (global())를 </a:t>
            </a:r>
            <a:r>
              <a:rPr lang="en-US" sz="1050" dirty="0" err="1"/>
              <a:t>사용하여</a:t>
            </a:r>
            <a:r>
              <a:rPr lang="en-US" sz="1050" dirty="0"/>
              <a:t> </a:t>
            </a:r>
            <a:r>
              <a:rPr lang="en-US" sz="1050" dirty="0" err="1"/>
              <a:t>전체적인</a:t>
            </a:r>
            <a:r>
              <a:rPr lang="en-US" sz="1050" dirty="0"/>
              <a:t> </a:t>
            </a:r>
            <a:r>
              <a:rPr lang="en-US" sz="1050" dirty="0" err="1"/>
              <a:t>통일감을</a:t>
            </a:r>
            <a:r>
              <a:rPr lang="en-US" sz="1050" dirty="0"/>
              <a:t> </a:t>
            </a:r>
            <a:r>
              <a:rPr lang="en-US" sz="1050" dirty="0" err="1"/>
              <a:t>유지하였다</a:t>
            </a:r>
            <a:r>
              <a:rPr lang="en-US" sz="1050" dirty="0"/>
              <a:t>.</a:t>
            </a:r>
            <a:endParaRPr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b21009de1_0_0"/>
          <p:cNvSpPr txBox="1">
            <a:spLocks noGrp="1"/>
          </p:cNvSpPr>
          <p:nvPr>
            <p:ph type="body" idx="1"/>
          </p:nvPr>
        </p:nvSpPr>
        <p:spPr>
          <a:xfrm>
            <a:off x="0" y="123825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lang="en-US" sz="2600" b="0" i="0" u="none" strike="noStrike" cap="none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서울시</a:t>
            </a:r>
            <a:r>
              <a:rPr lang="en-US" sz="2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b="0" i="0" u="none" strike="noStrike" cap="none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아파트</a:t>
            </a:r>
            <a:r>
              <a:rPr lang="en-US" sz="2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b="0" i="0" u="none" strike="noStrike" cap="none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실거래가</a:t>
            </a:r>
            <a:r>
              <a:rPr lang="en-US" sz="2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’ </a:t>
            </a:r>
            <a:r>
              <a:rPr lang="en-US" sz="2600" b="0" i="0" u="none" strike="noStrike" cap="none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2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전 </a:t>
            </a:r>
            <a:r>
              <a:rPr lang="en-US" sz="2600" b="0" i="0" u="none" strike="noStrike" cap="none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처리</a:t>
            </a:r>
            <a:r>
              <a:rPr lang="en-US" sz="2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(3)</a:t>
            </a:r>
            <a:endParaRPr sz="26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eb21009de1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350" y="744025"/>
            <a:ext cx="6484477" cy="194929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eb21009de1_0_0"/>
          <p:cNvSpPr txBox="1"/>
          <p:nvPr/>
        </p:nvSpPr>
        <p:spPr>
          <a:xfrm>
            <a:off x="2460000" y="1692100"/>
            <a:ext cx="42240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globals()['apart'+str(i)]["거래금액(만원)/전용면적(㎡)"]=globals()['apart'+str(i)]["거래금액(만원)"]/globals()['apart'+str(i)]["전용면적(㎡)"]</a:t>
            </a:r>
            <a:endParaRPr sz="800" b="0" i="0" u="none" strike="noStrike" cap="none">
              <a:solidFill>
                <a:srgbClr val="FF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7" name="Google Shape;357;geb21009de1_0_0"/>
          <p:cNvCxnSpPr>
            <a:stCxn id="358" idx="2"/>
            <a:endCxn id="359" idx="0"/>
          </p:cNvCxnSpPr>
          <p:nvPr/>
        </p:nvCxnSpPr>
        <p:spPr>
          <a:xfrm flipH="1">
            <a:off x="3229950" y="1087020"/>
            <a:ext cx="963600" cy="20568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0" name="Google Shape;360;geb21009de1_0_0"/>
          <p:cNvCxnSpPr>
            <a:endCxn id="361" idx="0"/>
          </p:cNvCxnSpPr>
          <p:nvPr/>
        </p:nvCxnSpPr>
        <p:spPr>
          <a:xfrm flipH="1">
            <a:off x="1822600" y="1069025"/>
            <a:ext cx="3199200" cy="2074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2" name="Google Shape;362;geb21009de1_0_0"/>
          <p:cNvCxnSpPr>
            <a:endCxn id="361" idx="0"/>
          </p:cNvCxnSpPr>
          <p:nvPr/>
        </p:nvCxnSpPr>
        <p:spPr>
          <a:xfrm flipH="1">
            <a:off x="1822600" y="967325"/>
            <a:ext cx="2018700" cy="2176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3" name="Google Shape;363;geb21009de1_0_0"/>
          <p:cNvSpPr txBox="1"/>
          <p:nvPr/>
        </p:nvSpPr>
        <p:spPr>
          <a:xfrm>
            <a:off x="2871525" y="2241719"/>
            <a:ext cx="2386800" cy="11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highlight>
                  <a:srgbClr val="FFFFFE"/>
                </a:highlight>
              </a:rPr>
              <a:t>월별 서울 시 아파트 가격의 평균값</a:t>
            </a:r>
            <a:endParaRPr sz="800" b="0" i="0" u="none" strike="noStrike" cap="none">
              <a:solidFill>
                <a:schemeClr val="dk1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0000FF"/>
                </a:solidFill>
                <a:highlight>
                  <a:schemeClr val="lt1"/>
                </a:highlight>
              </a:rPr>
              <a:t>imonthlyMed["계약날짜"]=pd.to_datetime(monthlyMed["계약날짜"])</a:t>
            </a:r>
            <a:endParaRPr sz="900">
              <a:solidFill>
                <a:srgbClr val="0000FF"/>
              </a:solidFill>
              <a:highlight>
                <a:schemeClr val="lt1"/>
              </a:highlight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800"/>
              <a:buFont typeface="Arial"/>
              <a:buNone/>
            </a:pPr>
            <a:endParaRPr sz="800">
              <a:solidFill>
                <a:srgbClr val="0000FF"/>
              </a:solidFill>
              <a:highlight>
                <a:srgbClr val="FFFFFE"/>
              </a:highlight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0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eb21009de1_0_0"/>
          <p:cNvSpPr/>
          <p:nvPr/>
        </p:nvSpPr>
        <p:spPr>
          <a:xfrm>
            <a:off x="636075" y="3143833"/>
            <a:ext cx="504000" cy="178800"/>
          </a:xfrm>
          <a:prstGeom prst="rect">
            <a:avLst/>
          </a:prstGeom>
          <a:noFill/>
          <a:ln w="254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eb21009de1_0_0"/>
          <p:cNvSpPr/>
          <p:nvPr/>
        </p:nvSpPr>
        <p:spPr>
          <a:xfrm>
            <a:off x="3523588" y="811775"/>
            <a:ext cx="504000" cy="243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eb21009de1_0_0"/>
          <p:cNvSpPr/>
          <p:nvPr/>
        </p:nvSpPr>
        <p:spPr>
          <a:xfrm>
            <a:off x="4754325" y="748969"/>
            <a:ext cx="504000" cy="306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eb21009de1_0_0"/>
          <p:cNvSpPr/>
          <p:nvPr/>
        </p:nvSpPr>
        <p:spPr>
          <a:xfrm>
            <a:off x="1150525" y="3143824"/>
            <a:ext cx="238200" cy="178800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eb21009de1_0_0"/>
          <p:cNvSpPr/>
          <p:nvPr/>
        </p:nvSpPr>
        <p:spPr>
          <a:xfrm>
            <a:off x="3941550" y="780420"/>
            <a:ext cx="504000" cy="306600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geb21009de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575" y="3050825"/>
            <a:ext cx="2982303" cy="19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eb21009de1_0_0"/>
          <p:cNvSpPr/>
          <p:nvPr/>
        </p:nvSpPr>
        <p:spPr>
          <a:xfrm>
            <a:off x="2977825" y="3143820"/>
            <a:ext cx="504000" cy="306600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eb21009de1_0_0"/>
          <p:cNvSpPr/>
          <p:nvPr/>
        </p:nvSpPr>
        <p:spPr>
          <a:xfrm>
            <a:off x="1344400" y="3143825"/>
            <a:ext cx="956400" cy="306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27921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16024" y="751202"/>
            <a:ext cx="4067944" cy="1840713"/>
          </a:xfrm>
        </p:spPr>
        <p:txBody>
          <a:bodyPr/>
          <a:lstStyle/>
          <a:p>
            <a:r>
              <a:rPr lang="ko-KR" altLang="en-US" sz="2400" dirty="0">
                <a:solidFill>
                  <a:schemeClr val="bg1"/>
                </a:solidFill>
              </a:rPr>
              <a:t>서울시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각 구별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5</a:t>
            </a:r>
            <a:r>
              <a:rPr lang="ko-KR" altLang="en-US" sz="2400" dirty="0">
                <a:solidFill>
                  <a:schemeClr val="bg1"/>
                </a:solidFill>
              </a:rPr>
              <a:t>대 범죄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발생 현황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전 처리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5CB6BB4-BE0C-41F3-98EF-5D8305732D09}"/>
              </a:ext>
            </a:extLst>
          </p:cNvPr>
          <p:cNvSpPr txBox="1">
            <a:spLocks/>
          </p:cNvSpPr>
          <p:nvPr/>
        </p:nvSpPr>
        <p:spPr>
          <a:xfrm>
            <a:off x="4283968" y="555526"/>
            <a:ext cx="4860032" cy="43767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b="1" dirty="0">
                <a:cs typeface="Arial" pitchFamily="34" charset="0"/>
              </a:rPr>
              <a:t>5</a:t>
            </a:r>
            <a:r>
              <a:rPr lang="ko-KR" altLang="en-US" sz="1400" b="1" dirty="0">
                <a:cs typeface="Arial" pitchFamily="34" charset="0"/>
              </a:rPr>
              <a:t>대 범죄 </a:t>
            </a:r>
            <a:r>
              <a:rPr lang="en-US" altLang="ko-KR" sz="1400" b="1" dirty="0">
                <a:cs typeface="Arial" pitchFamily="34" charset="0"/>
              </a:rPr>
              <a:t>( </a:t>
            </a:r>
            <a:r>
              <a:rPr lang="ko-KR" altLang="en-US" sz="1400" b="1" dirty="0">
                <a:solidFill>
                  <a:srgbClr val="FF0000"/>
                </a:solidFill>
                <a:cs typeface="Arial" pitchFamily="34" charset="0"/>
              </a:rPr>
              <a:t>살인  </a:t>
            </a:r>
            <a:r>
              <a:rPr lang="en-US" altLang="ko-KR" sz="14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cs typeface="Arial" pitchFamily="34" charset="0"/>
              </a:rPr>
              <a:t>강도  </a:t>
            </a:r>
            <a:r>
              <a:rPr lang="en-US" altLang="ko-KR" sz="14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cs typeface="Arial" pitchFamily="34" charset="0"/>
              </a:rPr>
              <a:t>강간 </a:t>
            </a:r>
            <a:r>
              <a:rPr lang="en-US" altLang="ko-KR" sz="1400" b="1" dirty="0">
                <a:solidFill>
                  <a:srgbClr val="FF0000"/>
                </a:solidFill>
                <a:cs typeface="Arial" pitchFamily="34" charset="0"/>
              </a:rPr>
              <a:t>/ </a:t>
            </a:r>
            <a:r>
              <a:rPr lang="ko-KR" altLang="en-US" sz="1400" b="1" dirty="0">
                <a:solidFill>
                  <a:srgbClr val="FF0000"/>
                </a:solidFill>
                <a:cs typeface="Arial" pitchFamily="34" charset="0"/>
              </a:rPr>
              <a:t>강제추행  </a:t>
            </a:r>
            <a:r>
              <a:rPr lang="en-US" altLang="ko-KR" sz="14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cs typeface="Arial" pitchFamily="34" charset="0"/>
              </a:rPr>
              <a:t>절도  </a:t>
            </a:r>
            <a:r>
              <a:rPr lang="en-US" altLang="ko-KR" sz="14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cs typeface="Arial" pitchFamily="34" charset="0"/>
              </a:rPr>
              <a:t>폭력 </a:t>
            </a:r>
            <a:r>
              <a:rPr lang="en-US" altLang="ko-KR" sz="1400" b="1" dirty="0">
                <a:cs typeface="Arial" pitchFamily="34" charset="0"/>
              </a:rPr>
              <a:t>)</a:t>
            </a:r>
            <a:endParaRPr lang="en-US" altLang="ko-KR" sz="1400" b="1" dirty="0"/>
          </a:p>
          <a:p>
            <a:pPr algn="l"/>
            <a:endParaRPr lang="en-US" altLang="ko-KR" sz="1050" b="1" dirty="0"/>
          </a:p>
          <a:p>
            <a:pPr algn="l"/>
            <a:endParaRPr lang="en-US" altLang="ko-KR" sz="1050" b="1" dirty="0"/>
          </a:p>
          <a:p>
            <a:pPr algn="l"/>
            <a:r>
              <a:rPr lang="en-US" altLang="ko-KR" sz="1050" b="1" dirty="0"/>
              <a:t> </a:t>
            </a:r>
          </a:p>
          <a:p>
            <a:pPr algn="l"/>
            <a:endParaRPr lang="en-US" altLang="ko-KR" sz="1050" b="1" dirty="0"/>
          </a:p>
          <a:p>
            <a:pPr algn="l"/>
            <a:r>
              <a:rPr lang="ko-KR" altLang="en-US" sz="1000" b="1" dirty="0"/>
              <a:t>서울시</a:t>
            </a:r>
            <a:r>
              <a:rPr lang="en-US" altLang="ko-KR" sz="1000" b="1" dirty="0"/>
              <a:t> 5</a:t>
            </a:r>
            <a:r>
              <a:rPr lang="ko-KR" altLang="en-US" sz="1000" b="1" dirty="0"/>
              <a:t>대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범죄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발생건수를 각 년도 별로</a:t>
            </a:r>
            <a:r>
              <a:rPr lang="en-US" altLang="ko-KR" sz="1000" b="1" dirty="0"/>
              <a:t>,  </a:t>
            </a:r>
            <a:r>
              <a:rPr lang="ko-KR" altLang="en-US" sz="1000" b="1" dirty="0"/>
              <a:t>각 구 별로 분리해서 데이터 프레임을 </a:t>
            </a:r>
            <a:endParaRPr lang="en-US" altLang="ko-KR" sz="1000" b="1" dirty="0"/>
          </a:p>
          <a:p>
            <a:pPr algn="l"/>
            <a:endParaRPr lang="en-US" altLang="ko-KR" sz="1000" b="1" dirty="0"/>
          </a:p>
          <a:p>
            <a:pPr algn="l"/>
            <a:r>
              <a:rPr lang="ko-KR" altLang="en-US" sz="1000" b="1" dirty="0"/>
              <a:t>구성하고 </a:t>
            </a:r>
            <a:r>
              <a:rPr lang="en-US" altLang="ko-KR" sz="1000" b="1" dirty="0"/>
              <a:t> 10</a:t>
            </a:r>
            <a:r>
              <a:rPr lang="ko-KR" altLang="en-US" sz="1000" b="1" dirty="0"/>
              <a:t>만명당 각 구별 범죄율도 열에 추가할 예정</a:t>
            </a:r>
            <a:r>
              <a:rPr lang="en-US" altLang="ko-KR" sz="1000" b="1" dirty="0"/>
              <a:t>!</a:t>
            </a:r>
          </a:p>
          <a:p>
            <a:pPr algn="l"/>
            <a:endParaRPr lang="en-US" altLang="ko-KR" sz="1200" b="1" dirty="0">
              <a:cs typeface="Arial" pitchFamily="34" charset="0"/>
            </a:endParaRPr>
          </a:p>
          <a:p>
            <a:pPr algn="l"/>
            <a:endParaRPr lang="en-US" altLang="ko-KR" sz="1200" b="1" dirty="0"/>
          </a:p>
          <a:p>
            <a:pPr algn="l"/>
            <a:endParaRPr lang="en-US" altLang="ko-KR" sz="1200" b="1" dirty="0">
              <a:cs typeface="Arial" pitchFamily="34" charset="0"/>
            </a:endParaRPr>
          </a:p>
          <a:p>
            <a:pPr algn="l"/>
            <a:endParaRPr lang="en-US" altLang="ko-KR" sz="1200" b="1" dirty="0">
              <a:cs typeface="Arial" pitchFamily="34" charset="0"/>
            </a:endParaRPr>
          </a:p>
          <a:p>
            <a:pPr algn="l"/>
            <a:endParaRPr lang="en-US" altLang="ko-KR" sz="1200" b="1" dirty="0"/>
          </a:p>
          <a:p>
            <a:pPr algn="l"/>
            <a:r>
              <a:rPr lang="ko-KR" altLang="en-US" sz="9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언론에 살인</a:t>
            </a:r>
            <a:r>
              <a:rPr lang="en-US" altLang="ko-KR" sz="9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·</a:t>
            </a:r>
            <a:r>
              <a:rPr lang="ko-KR" altLang="en-US" sz="9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강간 등 흉악 범죄가 보도되면 주변 지역에 사는 사람들은 불안에 떨고</a:t>
            </a:r>
            <a:r>
              <a:rPr lang="en-US" altLang="ko-KR" sz="9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, </a:t>
            </a:r>
          </a:p>
          <a:p>
            <a:pPr algn="l"/>
            <a:endParaRPr lang="en-US" altLang="ko-KR" sz="9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algn="l"/>
            <a:r>
              <a:rPr lang="ko-KR" altLang="en-US" sz="9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안전한 곳에 살고 싶다는 생각을 갖는다</a:t>
            </a:r>
            <a:r>
              <a:rPr lang="en-US" altLang="ko-KR" sz="9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/>
            <a:endParaRPr lang="en-US" altLang="ko-KR" sz="9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algn="l"/>
            <a:r>
              <a:rPr lang="ko-KR" altLang="en-US" sz="9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그런 의미에서 범죄가 적은 지역이 주거지로 선호도가 높다는 것은 상식이다</a:t>
            </a:r>
            <a:r>
              <a:rPr lang="en-US" altLang="ko-KR" sz="9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r>
              <a:rPr lang="en-US" altLang="ko-KR" sz="9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 </a:t>
            </a:r>
          </a:p>
          <a:p>
            <a:pPr algn="l"/>
            <a:r>
              <a:rPr lang="ko-KR" altLang="en-US" sz="9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범죄가 적은 지역일수록 집값도 높다고 생각한다</a:t>
            </a:r>
            <a:r>
              <a:rPr lang="en-US" altLang="ko-KR" sz="9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9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과연</a:t>
            </a:r>
            <a:r>
              <a:rPr lang="en-US" altLang="ko-KR" sz="9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9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그럴까</a:t>
            </a:r>
            <a:r>
              <a:rPr lang="en-US" altLang="ko-KR" sz="900" b="1" dirty="0">
                <a:solidFill>
                  <a:srgbClr val="333333"/>
                </a:solidFill>
                <a:latin typeface="+mj-ea"/>
                <a:ea typeface="+mj-ea"/>
              </a:rPr>
              <a:t>?</a:t>
            </a:r>
            <a:endParaRPr lang="en-US" altLang="ko-KR" sz="900" b="1" dirty="0">
              <a:latin typeface="+mj-ea"/>
              <a:ea typeface="+mj-ea"/>
            </a:endParaRPr>
          </a:p>
          <a:p>
            <a:endParaRPr lang="en-US" altLang="ko-K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468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34605" y="2090687"/>
            <a:ext cx="341057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1. </a:t>
            </a:r>
            <a:r>
              <a:rPr lang="ko-KR" altLang="en-US" sz="800" b="1" dirty="0">
                <a:cs typeface="Arial" pitchFamily="34" charset="0"/>
              </a:rPr>
              <a:t>범죄 발생과 범죄 검거 두 개의 열이 있어</a:t>
            </a:r>
            <a:endParaRPr lang="en-US" altLang="ko-KR" sz="800" b="1" dirty="0">
              <a:cs typeface="Arial" pitchFamily="34" charset="0"/>
            </a:endParaRPr>
          </a:p>
          <a:p>
            <a:r>
              <a:rPr lang="ko-KR" altLang="en-US" sz="800" b="1" dirty="0">
                <a:cs typeface="Arial" pitchFamily="34" charset="0"/>
              </a:rPr>
              <a:t>알아보기 쉽게 열의 이름을 </a:t>
            </a:r>
            <a:r>
              <a:rPr lang="en-US" altLang="ko-KR" sz="800" b="1" dirty="0">
                <a:solidFill>
                  <a:srgbClr val="7030A0"/>
                </a:solidFill>
                <a:cs typeface="Arial" pitchFamily="34" charset="0"/>
              </a:rPr>
              <a:t>**_</a:t>
            </a:r>
            <a:r>
              <a:rPr lang="ko-KR" altLang="en-US" sz="800" b="1" dirty="0">
                <a:solidFill>
                  <a:srgbClr val="7030A0"/>
                </a:solidFill>
                <a:cs typeface="Arial" pitchFamily="34" charset="0"/>
              </a:rPr>
              <a:t>발생</a:t>
            </a:r>
            <a:r>
              <a:rPr lang="en-US" altLang="ko-KR" sz="800" b="1" dirty="0">
                <a:solidFill>
                  <a:srgbClr val="7030A0"/>
                </a:solidFill>
                <a:cs typeface="Arial" pitchFamily="34" charset="0"/>
              </a:rPr>
              <a:t> </a:t>
            </a:r>
            <a:r>
              <a:rPr lang="ko-KR" altLang="en-US" sz="800" b="1" dirty="0">
                <a:cs typeface="Arial" pitchFamily="34" charset="0"/>
              </a:rPr>
              <a:t>과</a:t>
            </a:r>
            <a:r>
              <a:rPr lang="en-US" altLang="ko-KR" sz="800" b="1" dirty="0">
                <a:cs typeface="Arial" pitchFamily="34" charset="0"/>
              </a:rPr>
              <a:t>  </a:t>
            </a:r>
            <a:r>
              <a:rPr lang="en-US" altLang="ko-KR" sz="800" b="1" dirty="0">
                <a:solidFill>
                  <a:srgbClr val="7030A0"/>
                </a:solidFill>
                <a:cs typeface="Arial" pitchFamily="34" charset="0"/>
              </a:rPr>
              <a:t>**_</a:t>
            </a:r>
            <a:r>
              <a:rPr lang="ko-KR" altLang="en-US" sz="800" b="1" dirty="0">
                <a:solidFill>
                  <a:srgbClr val="7030A0"/>
                </a:solidFill>
                <a:cs typeface="Arial" pitchFamily="34" charset="0"/>
              </a:rPr>
              <a:t>검거</a:t>
            </a:r>
            <a:r>
              <a:rPr lang="ko-KR" altLang="en-US" sz="800" b="1" dirty="0">
                <a:cs typeface="Arial" pitchFamily="34" charset="0"/>
              </a:rPr>
              <a:t>로 변경 </a:t>
            </a:r>
            <a:r>
              <a:rPr lang="en-US" altLang="ko-KR" sz="800" b="1" dirty="0">
                <a:cs typeface="Arial" pitchFamily="34" charset="0"/>
              </a:rPr>
              <a:t>!</a:t>
            </a:r>
          </a:p>
          <a:p>
            <a:r>
              <a:rPr lang="en-US" altLang="ko-KR" sz="800" b="1" dirty="0" err="1">
                <a:solidFill>
                  <a:srgbClr val="FF0000"/>
                </a:solidFill>
                <a:cs typeface="Arial" pitchFamily="34" charset="0"/>
              </a:rPr>
              <a:t>pandas.rename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()</a:t>
            </a:r>
          </a:p>
          <a:p>
            <a:endParaRPr lang="en-US" altLang="ko-KR" sz="8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800" b="1" dirty="0">
                <a:cs typeface="Arial" pitchFamily="34" charset="0"/>
              </a:rPr>
              <a:t>2.</a:t>
            </a:r>
            <a:r>
              <a:rPr lang="ko-KR" altLang="en-US" sz="800" b="1" dirty="0">
                <a:cs typeface="Arial" pitchFamily="34" charset="0"/>
              </a:rPr>
              <a:t> 자치구 별로 데이터를 정리하기 위해</a:t>
            </a:r>
            <a:r>
              <a:rPr lang="en-US" altLang="ko-KR" sz="800" b="1" dirty="0">
                <a:cs typeface="Arial" pitchFamily="34" charset="0"/>
              </a:rPr>
              <a:t> </a:t>
            </a:r>
            <a:r>
              <a:rPr lang="ko-KR" altLang="en-US" sz="800" b="1" dirty="0">
                <a:cs typeface="Arial" pitchFamily="34" charset="0"/>
              </a:rPr>
              <a:t>스크롤링 하여 데이터를 필터링 </a:t>
            </a:r>
            <a:r>
              <a:rPr lang="en-US" altLang="ko-KR" sz="800" b="1" dirty="0">
                <a:cs typeface="Arial" pitchFamily="34" charset="0"/>
              </a:rPr>
              <a:t>!</a:t>
            </a:r>
          </a:p>
          <a:p>
            <a:r>
              <a:rPr lang="en-US" altLang="ko-KR" sz="800" b="1" dirty="0">
                <a:cs typeface="Arial" pitchFamily="34" charset="0"/>
              </a:rPr>
              <a:t>(</a:t>
            </a:r>
            <a:r>
              <a:rPr lang="ko-KR" altLang="en-US" sz="800" b="1" dirty="0">
                <a:cs typeface="Arial" pitchFamily="34" charset="0"/>
              </a:rPr>
              <a:t>자치구 열에 </a:t>
            </a:r>
            <a:r>
              <a:rPr lang="en-US" altLang="ko-KR" sz="800" b="1" dirty="0">
                <a:cs typeface="Arial" pitchFamily="34" charset="0"/>
              </a:rPr>
              <a:t>＇</a:t>
            </a:r>
            <a:r>
              <a:rPr lang="ko-KR" altLang="en-US" sz="800" b="1" dirty="0">
                <a:cs typeface="Arial" pitchFamily="34" charset="0"/>
              </a:rPr>
              <a:t>자치구 </a:t>
            </a:r>
            <a:r>
              <a:rPr lang="en-US" altLang="ko-KR" sz="800" b="1" dirty="0">
                <a:cs typeface="Arial" pitchFamily="34" charset="0"/>
              </a:rPr>
              <a:t>– </a:t>
            </a:r>
            <a:r>
              <a:rPr lang="ko-KR" altLang="en-US" sz="800" b="1" dirty="0">
                <a:cs typeface="Arial" pitchFamily="34" charset="0"/>
              </a:rPr>
              <a:t>발생 </a:t>
            </a:r>
            <a:r>
              <a:rPr lang="en-US" altLang="ko-KR" sz="800" b="1" dirty="0">
                <a:cs typeface="Arial" pitchFamily="34" charset="0"/>
              </a:rPr>
              <a:t>- </a:t>
            </a:r>
            <a:r>
              <a:rPr lang="ko-KR" altLang="en-US" sz="800" b="1" dirty="0">
                <a:cs typeface="Arial" pitchFamily="34" charset="0"/>
              </a:rPr>
              <a:t>검거</a:t>
            </a:r>
            <a:r>
              <a:rPr lang="en-US" altLang="ko-KR" sz="800" b="1" dirty="0">
                <a:cs typeface="Arial" pitchFamily="34" charset="0"/>
              </a:rPr>
              <a:t>’</a:t>
            </a:r>
            <a:r>
              <a:rPr lang="ko-KR" altLang="en-US" sz="800" b="1" dirty="0">
                <a:cs typeface="Arial" pitchFamily="34" charset="0"/>
              </a:rPr>
              <a:t> 행을 삭제</a:t>
            </a:r>
            <a:r>
              <a:rPr lang="en-US" altLang="ko-KR" sz="800" b="1" dirty="0">
                <a:cs typeface="Arial" pitchFamily="34" charset="0"/>
              </a:rPr>
              <a:t>)</a:t>
            </a:r>
          </a:p>
          <a:p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crime = </a:t>
            </a:r>
            <a:r>
              <a:rPr lang="en-US" altLang="ko-KR" sz="800" b="1" dirty="0" err="1">
                <a:solidFill>
                  <a:srgbClr val="FF0000"/>
                </a:solidFill>
                <a:cs typeface="Arial" pitchFamily="34" charset="0"/>
              </a:rPr>
              <a:t>raw_data.iloc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[1:len(</a:t>
            </a:r>
            <a:r>
              <a:rPr lang="en-US" altLang="ko-KR" sz="800" b="1" dirty="0" err="1">
                <a:solidFill>
                  <a:srgbClr val="FF0000"/>
                </a:solidFill>
                <a:cs typeface="Arial" pitchFamily="34" charset="0"/>
              </a:rPr>
              <a:t>raw_data</a:t>
            </a:r>
            <a:r>
              <a:rPr lang="en-US" altLang="ko-KR" sz="800" b="1" dirty="0">
                <a:solidFill>
                  <a:srgbClr val="FF0000"/>
                </a:solidFill>
                <a:cs typeface="Arial" pitchFamily="34" charset="0"/>
              </a:rPr>
              <a:t>)+1]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sz="2600" b="1" dirty="0">
                <a:solidFill>
                  <a:schemeClr val="accent1"/>
                </a:solidFill>
              </a:rPr>
              <a:t>‘</a:t>
            </a:r>
            <a:r>
              <a:rPr lang="ko-KR" altLang="en-US" sz="2600" b="1" dirty="0">
                <a:solidFill>
                  <a:schemeClr val="accent1"/>
                </a:solidFill>
              </a:rPr>
              <a:t>서울시 </a:t>
            </a:r>
            <a:r>
              <a:rPr lang="en-US" altLang="ko-KR" sz="2600" b="1" dirty="0">
                <a:solidFill>
                  <a:schemeClr val="accent1"/>
                </a:solidFill>
              </a:rPr>
              <a:t>5</a:t>
            </a:r>
            <a:r>
              <a:rPr lang="ko-KR" altLang="en-US" sz="2600" b="1" dirty="0">
                <a:solidFill>
                  <a:schemeClr val="accent1"/>
                </a:solidFill>
              </a:rPr>
              <a:t>대 범죄 발생현황</a:t>
            </a:r>
            <a:r>
              <a:rPr lang="en-US" altLang="ko-KR" sz="2600" b="1" dirty="0">
                <a:solidFill>
                  <a:schemeClr val="accent1"/>
                </a:solidFill>
              </a:rPr>
              <a:t>’</a:t>
            </a:r>
            <a:r>
              <a:rPr lang="ko-KR" altLang="en-US" sz="2600" b="1" dirty="0">
                <a:solidFill>
                  <a:schemeClr val="accent1"/>
                </a:solidFill>
              </a:rPr>
              <a:t> 데이터 전 처리 </a:t>
            </a:r>
            <a:r>
              <a:rPr lang="en-US" altLang="ko-KR" sz="2600" b="1" dirty="0">
                <a:solidFill>
                  <a:schemeClr val="accent1"/>
                </a:solidFill>
              </a:rPr>
              <a:t>(1)</a:t>
            </a:r>
            <a:endParaRPr lang="ko-KR" altLang="en-US" sz="2600" b="1" dirty="0">
              <a:solidFill>
                <a:schemeClr val="accent1"/>
              </a:solidFill>
            </a:endParaRPr>
          </a:p>
        </p:txBody>
      </p:sp>
      <p:pic>
        <p:nvPicPr>
          <p:cNvPr id="4" name="그림 3" descr="텍스트, 실내, 스크린샷, 여러개이(가) 표시된 사진&#10;&#10;자동 생성된 설명">
            <a:extLst>
              <a:ext uri="{FF2B5EF4-FFF2-40B4-BE49-F238E27FC236}">
                <a16:creationId xmlns:a16="http://schemas.microsoft.com/office/drawing/2014/main" id="{6215736D-9BB4-4A3C-A086-E4A178F2B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05" y="598885"/>
            <a:ext cx="5830044" cy="1641475"/>
          </a:xfrm>
          <a:prstGeom prst="rect">
            <a:avLst/>
          </a:prstGeom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4042565" y="2224423"/>
            <a:ext cx="144016" cy="99415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A346A0C-88CC-4781-A67E-21CCD1FEE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05" y="3234515"/>
            <a:ext cx="6408712" cy="178550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E5A4D4-6F14-44D7-B252-0AC9C704F73B}"/>
              </a:ext>
            </a:extLst>
          </p:cNvPr>
          <p:cNvSpPr/>
          <p:nvPr/>
        </p:nvSpPr>
        <p:spPr>
          <a:xfrm>
            <a:off x="1547664" y="843558"/>
            <a:ext cx="648072" cy="21602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FBB55E-7651-4EFF-85C1-155ADFD6CEF2}"/>
              </a:ext>
            </a:extLst>
          </p:cNvPr>
          <p:cNvSpPr/>
          <p:nvPr/>
        </p:nvSpPr>
        <p:spPr>
          <a:xfrm>
            <a:off x="1269437" y="3234514"/>
            <a:ext cx="842955" cy="345348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B93703-674C-4898-BC80-A6106CE47151}"/>
              </a:ext>
            </a:extLst>
          </p:cNvPr>
          <p:cNvSpPr txBox="1"/>
          <p:nvPr/>
        </p:nvSpPr>
        <p:spPr>
          <a:xfrm>
            <a:off x="4279021" y="2106075"/>
            <a:ext cx="490149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기간이 </a:t>
            </a:r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년인 행을 추출할 </a:t>
            </a:r>
            <a:r>
              <a:rPr lang="en-US" altLang="ko-KR" sz="900" b="1" dirty="0">
                <a:cs typeface="Arial" pitchFamily="34" charset="0"/>
              </a:rPr>
              <a:t>index</a:t>
            </a:r>
            <a:r>
              <a:rPr lang="ko-KR" altLang="en-US" sz="900" b="1" dirty="0">
                <a:cs typeface="Arial" pitchFamily="34" charset="0"/>
              </a:rPr>
              <a:t>를 만든다</a:t>
            </a: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_2017 = (crime['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기간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'] == '2017’)</a:t>
            </a: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4. </a:t>
            </a:r>
            <a:r>
              <a:rPr lang="ko-KR" altLang="en-US" sz="900" b="1" dirty="0">
                <a:cs typeface="Arial" pitchFamily="34" charset="0"/>
              </a:rPr>
              <a:t>조건을 만족하는 행과 다음 첫 행을 빼고 새로운 변수에 저장 </a:t>
            </a:r>
            <a:r>
              <a:rPr lang="en-US" altLang="ko-KR" sz="900" b="1" dirty="0">
                <a:solidFill>
                  <a:srgbClr val="7030A0"/>
                </a:solidFill>
                <a:cs typeface="Arial" pitchFamily="34" charset="0"/>
              </a:rPr>
              <a:t>(2017</a:t>
            </a:r>
            <a:r>
              <a:rPr lang="ko-KR" altLang="en-US" sz="900" b="1" dirty="0">
                <a:solidFill>
                  <a:srgbClr val="7030A0"/>
                </a:solidFill>
                <a:cs typeface="Arial" pitchFamily="34" charset="0"/>
              </a:rPr>
              <a:t>년 데이터 프레임 생성</a:t>
            </a:r>
            <a:r>
              <a:rPr lang="en-US" altLang="ko-KR" sz="900" b="1" dirty="0">
                <a:solidFill>
                  <a:srgbClr val="7030A0"/>
                </a:solidFill>
                <a:cs typeface="Arial" pitchFamily="34" charset="0"/>
              </a:rPr>
              <a:t>!)</a:t>
            </a:r>
          </a:p>
          <a:p>
            <a:r>
              <a:rPr lang="pt-BR" altLang="ko-KR" sz="900" b="1" dirty="0">
                <a:solidFill>
                  <a:srgbClr val="FF0000"/>
                </a:solidFill>
                <a:cs typeface="Arial" pitchFamily="34" charset="0"/>
              </a:rPr>
              <a:t>Crime_2017 = crime[_2017][1:]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771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sz="2600" dirty="0">
                <a:solidFill>
                  <a:schemeClr val="accent1"/>
                </a:solidFill>
              </a:rPr>
              <a:t>‘</a:t>
            </a:r>
            <a:r>
              <a:rPr lang="ko-KR" altLang="en-US" sz="2600" dirty="0">
                <a:solidFill>
                  <a:schemeClr val="accent1"/>
                </a:solidFill>
              </a:rPr>
              <a:t>서울시 </a:t>
            </a:r>
            <a:r>
              <a:rPr lang="en-US" altLang="ko-KR" sz="2600" b="1" dirty="0">
                <a:solidFill>
                  <a:schemeClr val="accent1"/>
                </a:solidFill>
              </a:rPr>
              <a:t>5</a:t>
            </a:r>
            <a:r>
              <a:rPr lang="ko-KR" altLang="en-US" sz="2600" b="1" dirty="0">
                <a:solidFill>
                  <a:schemeClr val="accent1"/>
                </a:solidFill>
              </a:rPr>
              <a:t>대 범죄 </a:t>
            </a:r>
            <a:r>
              <a:rPr lang="ko-KR" altLang="en-US" sz="2600" dirty="0">
                <a:solidFill>
                  <a:schemeClr val="accent1"/>
                </a:solidFill>
              </a:rPr>
              <a:t>발생현황</a:t>
            </a:r>
            <a:r>
              <a:rPr lang="en-US" altLang="ko-KR" sz="2600" dirty="0">
                <a:solidFill>
                  <a:schemeClr val="accent1"/>
                </a:solidFill>
              </a:rPr>
              <a:t>’</a:t>
            </a:r>
            <a:r>
              <a:rPr lang="ko-KR" altLang="en-US" sz="2600" dirty="0">
                <a:solidFill>
                  <a:schemeClr val="accent1"/>
                </a:solidFill>
              </a:rPr>
              <a:t> 데이터 전 처리 </a:t>
            </a:r>
            <a:r>
              <a:rPr lang="en-US" altLang="ko-KR" sz="2600" dirty="0">
                <a:solidFill>
                  <a:schemeClr val="accent1"/>
                </a:solidFill>
              </a:rPr>
              <a:t>(2)</a:t>
            </a:r>
            <a:endParaRPr lang="ko-KR" altLang="en-US" sz="26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A906A-AFCA-42EE-9961-F120442FD436}"/>
              </a:ext>
            </a:extLst>
          </p:cNvPr>
          <p:cNvSpPr txBox="1"/>
          <p:nvPr/>
        </p:nvSpPr>
        <p:spPr>
          <a:xfrm>
            <a:off x="3855109" y="2427734"/>
            <a:ext cx="51782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필요한 데이터는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기간</a:t>
            </a:r>
            <a:r>
              <a:rPr lang="en-US" altLang="ko-KR" sz="900" b="1" dirty="0">
                <a:cs typeface="Arial" pitchFamily="34" charset="0"/>
              </a:rPr>
              <a:t>’,</a:t>
            </a:r>
            <a:r>
              <a:rPr lang="ko-KR" altLang="en-US" sz="900" b="1" dirty="0">
                <a:cs typeface="Arial" pitchFamily="34" charset="0"/>
              </a:rPr>
              <a:t>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자치구</a:t>
            </a:r>
            <a:r>
              <a:rPr lang="en-US" altLang="ko-KR" sz="900" b="1" dirty="0">
                <a:cs typeface="Arial" pitchFamily="34" charset="0"/>
              </a:rPr>
              <a:t>’</a:t>
            </a:r>
            <a:r>
              <a:rPr lang="ko-KR" altLang="en-US" sz="900" b="1" dirty="0">
                <a:cs typeface="Arial" pitchFamily="34" charset="0"/>
              </a:rPr>
              <a:t> 그리고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범죄 건수의 발생 합계</a:t>
            </a:r>
            <a:r>
              <a:rPr lang="en-US" altLang="ko-KR" sz="900" b="1" dirty="0">
                <a:cs typeface="Arial" pitchFamily="34" charset="0"/>
              </a:rPr>
              <a:t>’ ! </a:t>
            </a:r>
            <a:r>
              <a:rPr lang="en-US" altLang="ko-KR" sz="900" b="1" dirty="0">
                <a:solidFill>
                  <a:srgbClr val="7030A0"/>
                </a:solidFill>
                <a:cs typeface="Arial" pitchFamily="34" charset="0"/>
              </a:rPr>
              <a:t>(</a:t>
            </a:r>
            <a:r>
              <a:rPr lang="ko-KR" altLang="en-US" sz="900" b="1" dirty="0">
                <a:solidFill>
                  <a:srgbClr val="7030A0"/>
                </a:solidFill>
                <a:cs typeface="Arial" pitchFamily="34" charset="0"/>
              </a:rPr>
              <a:t>필요한 열만 추출 </a:t>
            </a:r>
            <a:r>
              <a:rPr lang="en-US" altLang="ko-KR" sz="900" b="1" dirty="0">
                <a:solidFill>
                  <a:srgbClr val="7030A0"/>
                </a:solidFill>
                <a:cs typeface="Arial" pitchFamily="34" charset="0"/>
              </a:rPr>
              <a:t>!)</a:t>
            </a: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crime_fin_2017 = crime_2017.loc[:,['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기간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','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자치구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','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발생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’]]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다른 데이터와 같이 사용하기 위해 자치구를 기준으로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오름차순</a:t>
            </a:r>
            <a:r>
              <a:rPr lang="en-US" altLang="ko-KR" sz="900" b="1" dirty="0">
                <a:cs typeface="Arial" pitchFamily="34" charset="0"/>
              </a:rPr>
              <a:t>’</a:t>
            </a:r>
            <a:r>
              <a:rPr lang="ko-KR" altLang="en-US" sz="900" b="1" dirty="0">
                <a:cs typeface="Arial" pitchFamily="34" charset="0"/>
              </a:rPr>
              <a:t> 정렬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crime_fin_2017.sort_values(by="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자치구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", ascending=True, 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inplace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=True)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 </a:t>
            </a:r>
            <a:r>
              <a:rPr lang="ko-KR" altLang="en-US" sz="900" b="1" dirty="0">
                <a:cs typeface="Arial" pitchFamily="34" charset="0"/>
              </a:rPr>
              <a:t>발생을 좀 더 명확하게 알기 쉽게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범죄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발생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’</a:t>
            </a:r>
            <a:r>
              <a:rPr lang="ko-KR" altLang="en-US" sz="900" b="1" dirty="0">
                <a:cs typeface="Arial" pitchFamily="34" charset="0"/>
              </a:rPr>
              <a:t>로 열 이름을 수정 </a:t>
            </a:r>
            <a:r>
              <a:rPr lang="en-US" altLang="ko-KR" sz="900" b="1" dirty="0">
                <a:cs typeface="Arial" pitchFamily="34" charset="0"/>
              </a:rPr>
              <a:t>!</a:t>
            </a: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crime_fin_2017.rename(columns={'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발생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 : 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범죄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발생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',}, 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inplace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=True)</a:t>
            </a: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4. </a:t>
            </a:r>
            <a:r>
              <a:rPr lang="ko-KR" altLang="en-US" sz="900" b="1" dirty="0">
                <a:cs typeface="Arial" pitchFamily="34" charset="0"/>
              </a:rPr>
              <a:t>완성된 데이터프레임을 </a:t>
            </a:r>
            <a:r>
              <a:rPr lang="en-US" altLang="ko-KR" sz="900" b="1" dirty="0">
                <a:cs typeface="Arial" pitchFamily="34" charset="0"/>
              </a:rPr>
              <a:t>csv </a:t>
            </a:r>
            <a:r>
              <a:rPr lang="ko-KR" altLang="en-US" sz="900" b="1" dirty="0">
                <a:cs typeface="Arial" pitchFamily="34" charset="0"/>
              </a:rPr>
              <a:t>파일로 저장</a:t>
            </a:r>
            <a:r>
              <a:rPr lang="en-US" altLang="ko-KR" sz="900" b="1" dirty="0">
                <a:cs typeface="Arial" pitchFamily="34" charset="0"/>
              </a:rPr>
              <a:t>!</a:t>
            </a: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crime_fin_2017.to_csv("./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fin_data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/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서울시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_5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대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범죄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발생건수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(2017)_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최종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.csv", index = False)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D8BC9794-AAF3-4FCE-AF1D-D6BD3F22287F}"/>
              </a:ext>
            </a:extLst>
          </p:cNvPr>
          <p:cNvSpPr/>
          <p:nvPr/>
        </p:nvSpPr>
        <p:spPr>
          <a:xfrm>
            <a:off x="2555774" y="2291704"/>
            <a:ext cx="144017" cy="83704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스크린샷, 그룹, 묶음이(가) 표시된 사진&#10;&#10;자동 생성된 설명">
            <a:extLst>
              <a:ext uri="{FF2B5EF4-FFF2-40B4-BE49-F238E27FC236}">
                <a16:creationId xmlns:a16="http://schemas.microsoft.com/office/drawing/2014/main" id="{8C3E06B0-C322-4EED-A1F7-C6464021F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607498"/>
            <a:ext cx="6250731" cy="1657404"/>
          </a:xfrm>
          <a:prstGeom prst="rect">
            <a:avLst/>
          </a:prstGeom>
        </p:spPr>
      </p:pic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F51F94F9-CA5C-46F2-B6F2-A588700E4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272" y="3155552"/>
            <a:ext cx="2382640" cy="18644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0A091EB-2453-4C90-93BB-7C4C2C611657}"/>
              </a:ext>
            </a:extLst>
          </p:cNvPr>
          <p:cNvSpPr/>
          <p:nvPr/>
        </p:nvSpPr>
        <p:spPr>
          <a:xfrm>
            <a:off x="2569331" y="3158312"/>
            <a:ext cx="1188134" cy="252152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11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179512" y="394689"/>
            <a:ext cx="2952328" cy="115212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  <a:cs typeface="Arial" pitchFamily="34" charset="0"/>
              </a:rPr>
              <a:t>목차</a:t>
            </a:r>
            <a:endParaRPr 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487547" y="3061110"/>
            <a:ext cx="540000" cy="540000"/>
            <a:chOff x="2829178" y="1721382"/>
            <a:chExt cx="720080" cy="720080"/>
          </a:xfrm>
        </p:grpSpPr>
        <p:sp>
          <p:nvSpPr>
            <p:cNvPr id="6" name="Oval 5"/>
            <p:cNvSpPr/>
            <p:nvPr/>
          </p:nvSpPr>
          <p:spPr>
            <a:xfrm>
              <a:off x="2829178" y="1721382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Pie 24"/>
            <p:cNvSpPr/>
            <p:nvPr/>
          </p:nvSpPr>
          <p:spPr>
            <a:xfrm>
              <a:off x="2970227" y="1859950"/>
              <a:ext cx="409255" cy="406988"/>
            </a:xfrm>
            <a:custGeom>
              <a:avLst/>
              <a:gdLst/>
              <a:ahLst/>
              <a:cxnLst/>
              <a:rect l="l" t="t" r="r" b="b"/>
              <a:pathLst>
                <a:path w="3228711" h="3210836">
                  <a:moveTo>
                    <a:pt x="351626" y="695968"/>
                  </a:moveTo>
                  <a:lnTo>
                    <a:pt x="1548007" y="1678300"/>
                  </a:lnTo>
                  <a:lnTo>
                    <a:pt x="236194" y="2500159"/>
                  </a:lnTo>
                  <a:cubicBezTo>
                    <a:pt x="-116985" y="1936431"/>
                    <a:pt x="-70514" y="1210092"/>
                    <a:pt x="351626" y="695968"/>
                  </a:cubicBezTo>
                  <a:close/>
                  <a:moveTo>
                    <a:pt x="1957429" y="262366"/>
                  </a:moveTo>
                  <a:cubicBezTo>
                    <a:pt x="2634256" y="359480"/>
                    <a:pt x="3156733" y="907132"/>
                    <a:pt x="3221913" y="1587776"/>
                  </a:cubicBezTo>
                  <a:cubicBezTo>
                    <a:pt x="3287093" y="2268421"/>
                    <a:pt x="2878048" y="2905277"/>
                    <a:pt x="2231953" y="3129078"/>
                  </a:cubicBezTo>
                  <a:cubicBezTo>
                    <a:pt x="1585858" y="3352879"/>
                    <a:pt x="870522" y="3105497"/>
                    <a:pt x="500715" y="2530372"/>
                  </a:cubicBezTo>
                  <a:lnTo>
                    <a:pt x="1746987" y="1729019"/>
                  </a:lnTo>
                  <a:close/>
                  <a:moveTo>
                    <a:pt x="1604447" y="200"/>
                  </a:moveTo>
                  <a:cubicBezTo>
                    <a:pt x="1665125" y="-778"/>
                    <a:pt x="1726175" y="1809"/>
                    <a:pt x="1787307" y="8072"/>
                  </a:cubicBezTo>
                  <a:lnTo>
                    <a:pt x="1629532" y="1548011"/>
                  </a:lnTo>
                  <a:lnTo>
                    <a:pt x="483856" y="506987"/>
                  </a:lnTo>
                  <a:cubicBezTo>
                    <a:pt x="773141" y="188622"/>
                    <a:pt x="1179697" y="7051"/>
                    <a:pt x="1604447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489796" y="3773135"/>
            <a:ext cx="540000" cy="540000"/>
            <a:chOff x="2829178" y="3840496"/>
            <a:chExt cx="720080" cy="720080"/>
          </a:xfrm>
        </p:grpSpPr>
        <p:sp>
          <p:nvSpPr>
            <p:cNvPr id="8" name="Oval 7"/>
            <p:cNvSpPr/>
            <p:nvPr/>
          </p:nvSpPr>
          <p:spPr>
            <a:xfrm>
              <a:off x="2829178" y="3840496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21"/>
            <p:cNvSpPr>
              <a:spLocks noChangeAspect="1"/>
            </p:cNvSpPr>
            <p:nvPr/>
          </p:nvSpPr>
          <p:spPr>
            <a:xfrm>
              <a:off x="3009604" y="4027010"/>
              <a:ext cx="344177" cy="347051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3469223" y="136744"/>
            <a:ext cx="540000" cy="540000"/>
            <a:chOff x="2846375" y="972699"/>
            <a:chExt cx="720080" cy="720080"/>
          </a:xfrm>
        </p:grpSpPr>
        <p:sp>
          <p:nvSpPr>
            <p:cNvPr id="26" name="Oval 2"/>
            <p:cNvSpPr/>
            <p:nvPr/>
          </p:nvSpPr>
          <p:spPr>
            <a:xfrm>
              <a:off x="2846375" y="972699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30"/>
            <p:cNvSpPr/>
            <p:nvPr/>
          </p:nvSpPr>
          <p:spPr>
            <a:xfrm>
              <a:off x="3026237" y="1160590"/>
              <a:ext cx="345306" cy="344297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Group 13"/>
          <p:cNvGrpSpPr/>
          <p:nvPr/>
        </p:nvGrpSpPr>
        <p:grpSpPr>
          <a:xfrm>
            <a:off x="4027660" y="39588"/>
            <a:ext cx="4576788" cy="4893647"/>
            <a:chOff x="913548" y="2409030"/>
            <a:chExt cx="2181844" cy="4893647"/>
          </a:xfrm>
        </p:grpSpPr>
        <p:sp>
          <p:nvSpPr>
            <p:cNvPr id="29" name="TextBox 28"/>
            <p:cNvSpPr txBox="1"/>
            <p:nvPr/>
          </p:nvSpPr>
          <p:spPr>
            <a:xfrm>
              <a:off x="913548" y="4855854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35735" y="2409030"/>
              <a:ext cx="2059657" cy="489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1. </a:t>
              </a:r>
              <a:r>
                <a:rPr lang="ko-KR" altLang="en-US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프로젝트 배경</a:t>
              </a:r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r>
                <a:rPr lang="en-US" altLang="ko-KR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2. </a:t>
              </a:r>
              <a:r>
                <a:rPr lang="ko-KR" altLang="en-US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팀 구성 및 역할</a:t>
              </a:r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r>
                <a:rPr lang="en-US" altLang="ko-KR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3. </a:t>
              </a:r>
              <a:r>
                <a:rPr lang="ko-KR" altLang="en-US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수행 절차 및 방법</a:t>
              </a:r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r>
                <a:rPr lang="en-US" altLang="ko-KR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4. </a:t>
              </a:r>
              <a:r>
                <a:rPr lang="ko-KR" altLang="en-US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데이터 명세 및 분석</a:t>
              </a:r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r>
                <a:rPr lang="en-US" altLang="ko-KR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5. </a:t>
              </a:r>
              <a:r>
                <a:rPr lang="ko-KR" altLang="en-US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데이터 시각화</a:t>
              </a:r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r>
                <a:rPr lang="en-US" altLang="ko-KR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6. </a:t>
              </a:r>
              <a:r>
                <a:rPr lang="ko-KR" altLang="en-US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결론 및 향후 과제</a:t>
              </a:r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endPara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  <a:cs typeface="Arial" pitchFamily="34" charset="0"/>
              </a:endParaRPr>
            </a:p>
            <a:p>
              <a:r>
                <a:rPr lang="en-US" altLang="ko-KR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7.</a:t>
              </a:r>
              <a:r>
                <a:rPr lang="ko-KR" altLang="en-US" sz="2400" b="1" dirty="0"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 느낀 점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474924" y="848879"/>
            <a:ext cx="540000" cy="540000"/>
            <a:chOff x="2846375" y="972699"/>
            <a:chExt cx="720080" cy="720080"/>
          </a:xfrm>
        </p:grpSpPr>
        <p:sp>
          <p:nvSpPr>
            <p:cNvPr id="66" name="Oval 2"/>
            <p:cNvSpPr/>
            <p:nvPr/>
          </p:nvSpPr>
          <p:spPr>
            <a:xfrm>
              <a:off x="2846375" y="972699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Rectangle 30"/>
            <p:cNvSpPr/>
            <p:nvPr/>
          </p:nvSpPr>
          <p:spPr>
            <a:xfrm>
              <a:off x="3026237" y="1160590"/>
              <a:ext cx="345306" cy="344297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480567" y="1619685"/>
            <a:ext cx="540000" cy="540000"/>
            <a:chOff x="2846375" y="972699"/>
            <a:chExt cx="720080" cy="720080"/>
          </a:xfrm>
        </p:grpSpPr>
        <p:sp>
          <p:nvSpPr>
            <p:cNvPr id="69" name="Oval 2"/>
            <p:cNvSpPr/>
            <p:nvPr/>
          </p:nvSpPr>
          <p:spPr>
            <a:xfrm>
              <a:off x="2846375" y="972699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Rectangle 30"/>
            <p:cNvSpPr/>
            <p:nvPr/>
          </p:nvSpPr>
          <p:spPr>
            <a:xfrm>
              <a:off x="3026237" y="1160590"/>
              <a:ext cx="345306" cy="344297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4CEA7B-871A-4EB1-9DDA-98B58AF3DE09}"/>
              </a:ext>
            </a:extLst>
          </p:cNvPr>
          <p:cNvGrpSpPr/>
          <p:nvPr/>
        </p:nvGrpSpPr>
        <p:grpSpPr>
          <a:xfrm>
            <a:off x="3487547" y="4516528"/>
            <a:ext cx="540000" cy="540000"/>
            <a:chOff x="2846375" y="972699"/>
            <a:chExt cx="720080" cy="720080"/>
          </a:xfrm>
        </p:grpSpPr>
        <p:sp>
          <p:nvSpPr>
            <p:cNvPr id="25" name="Oval 2">
              <a:extLst>
                <a:ext uri="{FF2B5EF4-FFF2-40B4-BE49-F238E27FC236}">
                  <a16:creationId xmlns:a16="http://schemas.microsoft.com/office/drawing/2014/main" id="{2959B2E9-C0E3-47B2-9635-3B0EC7D31239}"/>
                </a:ext>
              </a:extLst>
            </p:cNvPr>
            <p:cNvSpPr/>
            <p:nvPr/>
          </p:nvSpPr>
          <p:spPr>
            <a:xfrm>
              <a:off x="2846375" y="972699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ectangle 30">
              <a:extLst>
                <a:ext uri="{FF2B5EF4-FFF2-40B4-BE49-F238E27FC236}">
                  <a16:creationId xmlns:a16="http://schemas.microsoft.com/office/drawing/2014/main" id="{57A19313-2D4A-4D4C-9400-648FA1DEE766}"/>
                </a:ext>
              </a:extLst>
            </p:cNvPr>
            <p:cNvSpPr/>
            <p:nvPr/>
          </p:nvSpPr>
          <p:spPr>
            <a:xfrm>
              <a:off x="3026237" y="1160590"/>
              <a:ext cx="345306" cy="344297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62228D8-44B0-42F6-B31E-45B0F69466EE}"/>
              </a:ext>
            </a:extLst>
          </p:cNvPr>
          <p:cNvGrpSpPr/>
          <p:nvPr/>
        </p:nvGrpSpPr>
        <p:grpSpPr>
          <a:xfrm>
            <a:off x="3487547" y="2326636"/>
            <a:ext cx="540000" cy="540000"/>
            <a:chOff x="2829178" y="1721382"/>
            <a:chExt cx="720080" cy="720080"/>
          </a:xfrm>
        </p:grpSpPr>
        <p:sp>
          <p:nvSpPr>
            <p:cNvPr id="34" name="Oval 5">
              <a:extLst>
                <a:ext uri="{FF2B5EF4-FFF2-40B4-BE49-F238E27FC236}">
                  <a16:creationId xmlns:a16="http://schemas.microsoft.com/office/drawing/2014/main" id="{052515B9-4108-4091-9D99-7084440AF4FC}"/>
                </a:ext>
              </a:extLst>
            </p:cNvPr>
            <p:cNvSpPr/>
            <p:nvPr/>
          </p:nvSpPr>
          <p:spPr>
            <a:xfrm>
              <a:off x="2829178" y="1721382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Pie 24">
              <a:extLst>
                <a:ext uri="{FF2B5EF4-FFF2-40B4-BE49-F238E27FC236}">
                  <a16:creationId xmlns:a16="http://schemas.microsoft.com/office/drawing/2014/main" id="{881A4CC5-0B66-47C2-A29D-D6CCFAF68DA9}"/>
                </a:ext>
              </a:extLst>
            </p:cNvPr>
            <p:cNvSpPr/>
            <p:nvPr/>
          </p:nvSpPr>
          <p:spPr>
            <a:xfrm>
              <a:off x="2970227" y="1859950"/>
              <a:ext cx="409255" cy="406988"/>
            </a:xfrm>
            <a:custGeom>
              <a:avLst/>
              <a:gdLst/>
              <a:ahLst/>
              <a:cxnLst/>
              <a:rect l="l" t="t" r="r" b="b"/>
              <a:pathLst>
                <a:path w="3228711" h="3210836">
                  <a:moveTo>
                    <a:pt x="351626" y="695968"/>
                  </a:moveTo>
                  <a:lnTo>
                    <a:pt x="1548007" y="1678300"/>
                  </a:lnTo>
                  <a:lnTo>
                    <a:pt x="236194" y="2500159"/>
                  </a:lnTo>
                  <a:cubicBezTo>
                    <a:pt x="-116985" y="1936431"/>
                    <a:pt x="-70514" y="1210092"/>
                    <a:pt x="351626" y="695968"/>
                  </a:cubicBezTo>
                  <a:close/>
                  <a:moveTo>
                    <a:pt x="1957429" y="262366"/>
                  </a:moveTo>
                  <a:cubicBezTo>
                    <a:pt x="2634256" y="359480"/>
                    <a:pt x="3156733" y="907132"/>
                    <a:pt x="3221913" y="1587776"/>
                  </a:cubicBezTo>
                  <a:cubicBezTo>
                    <a:pt x="3287093" y="2268421"/>
                    <a:pt x="2878048" y="2905277"/>
                    <a:pt x="2231953" y="3129078"/>
                  </a:cubicBezTo>
                  <a:cubicBezTo>
                    <a:pt x="1585858" y="3352879"/>
                    <a:pt x="870522" y="3105497"/>
                    <a:pt x="500715" y="2530372"/>
                  </a:cubicBezTo>
                  <a:lnTo>
                    <a:pt x="1746987" y="1729019"/>
                  </a:lnTo>
                  <a:close/>
                  <a:moveTo>
                    <a:pt x="1604447" y="200"/>
                  </a:moveTo>
                  <a:cubicBezTo>
                    <a:pt x="1665125" y="-778"/>
                    <a:pt x="1726175" y="1809"/>
                    <a:pt x="1787307" y="8072"/>
                  </a:cubicBezTo>
                  <a:lnTo>
                    <a:pt x="1629532" y="1548011"/>
                  </a:lnTo>
                  <a:lnTo>
                    <a:pt x="483856" y="506987"/>
                  </a:lnTo>
                  <a:cubicBezTo>
                    <a:pt x="773141" y="188622"/>
                    <a:pt x="1179697" y="7051"/>
                    <a:pt x="1604447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0277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sz="2600" dirty="0">
                <a:solidFill>
                  <a:schemeClr val="accent1"/>
                </a:solidFill>
              </a:rPr>
              <a:t>‘</a:t>
            </a:r>
            <a:r>
              <a:rPr lang="ko-KR" altLang="en-US" sz="2600" dirty="0">
                <a:solidFill>
                  <a:schemeClr val="accent1"/>
                </a:solidFill>
              </a:rPr>
              <a:t>서울시 </a:t>
            </a:r>
            <a:r>
              <a:rPr lang="en-US" altLang="ko-KR" sz="2600" b="1" dirty="0">
                <a:solidFill>
                  <a:schemeClr val="accent1"/>
                </a:solidFill>
              </a:rPr>
              <a:t>5</a:t>
            </a:r>
            <a:r>
              <a:rPr lang="ko-KR" altLang="en-US" sz="2600" b="1" dirty="0">
                <a:solidFill>
                  <a:schemeClr val="accent1"/>
                </a:solidFill>
              </a:rPr>
              <a:t>대 범죄 </a:t>
            </a:r>
            <a:r>
              <a:rPr lang="ko-KR" altLang="en-US" sz="2600" dirty="0">
                <a:solidFill>
                  <a:schemeClr val="accent1"/>
                </a:solidFill>
              </a:rPr>
              <a:t>발생현황</a:t>
            </a:r>
            <a:r>
              <a:rPr lang="en-US" altLang="ko-KR" sz="2600" dirty="0">
                <a:solidFill>
                  <a:schemeClr val="accent1"/>
                </a:solidFill>
              </a:rPr>
              <a:t>’</a:t>
            </a:r>
            <a:r>
              <a:rPr lang="ko-KR" altLang="en-US" sz="2600" dirty="0">
                <a:solidFill>
                  <a:schemeClr val="accent1"/>
                </a:solidFill>
              </a:rPr>
              <a:t> 데이터 전 처리 </a:t>
            </a:r>
            <a:r>
              <a:rPr lang="en-US" altLang="ko-KR" sz="2600" dirty="0">
                <a:solidFill>
                  <a:schemeClr val="accent1"/>
                </a:solidFill>
              </a:rPr>
              <a:t>(3)</a:t>
            </a:r>
            <a:endParaRPr lang="ko-KR" altLang="en-US" sz="2600" dirty="0">
              <a:solidFill>
                <a:schemeClr val="accent1"/>
              </a:solidFill>
            </a:endParaRPr>
          </a:p>
        </p:txBody>
      </p: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246097A1-A8FE-406B-A87E-1633C6D61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77" y="901234"/>
            <a:ext cx="4814645" cy="1000273"/>
          </a:xfrm>
          <a:prstGeom prst="rect">
            <a:avLst/>
          </a:prstGeom>
        </p:spPr>
      </p:pic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81AD79D1-DB95-4964-AEB7-2247AE458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77" y="3147814"/>
            <a:ext cx="3718595" cy="17407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8D0DF1-56BF-4317-B216-4AD1E8710F44}"/>
              </a:ext>
            </a:extLst>
          </p:cNvPr>
          <p:cNvSpPr txBox="1"/>
          <p:nvPr/>
        </p:nvSpPr>
        <p:spPr>
          <a:xfrm>
            <a:off x="4076134" y="2102653"/>
            <a:ext cx="4888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1. 10</a:t>
            </a:r>
            <a:r>
              <a:rPr lang="ko-KR" altLang="en-US" sz="900" b="1" dirty="0">
                <a:cs typeface="Arial" pitchFamily="34" charset="0"/>
              </a:rPr>
              <a:t>만명 당 범죄 발생 건수를 추가하기 위해 </a:t>
            </a:r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연령별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인구현황을 불러온다</a:t>
            </a:r>
            <a:r>
              <a:rPr lang="en-US" altLang="ko-KR" sz="900" b="1" dirty="0">
                <a:cs typeface="Arial" pitchFamily="34" charset="0"/>
              </a:rPr>
              <a:t>!</a:t>
            </a: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read_csv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("./data/2017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연령별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인구현황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csv",thousands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 = ',’) 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각 구별 총 인구수를 가져와 계산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crime_data_17["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범죄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발생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/ population_data_17["</a:t>
            </a:r>
            <a:r>
              <a:rPr lang="ko-KR" altLang="en-US" sz="900" b="1" dirty="0" err="1">
                <a:solidFill>
                  <a:srgbClr val="FF0000"/>
                </a:solidFill>
                <a:cs typeface="Arial" pitchFamily="34" charset="0"/>
              </a:rPr>
              <a:t>총인구수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* 100000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계산한 값을 기존 데이터프레임에 </a:t>
            </a:r>
            <a:r>
              <a:rPr lang="en-US" altLang="ko-KR" sz="900" b="1" dirty="0">
                <a:cs typeface="Arial" pitchFamily="34" charset="0"/>
              </a:rPr>
              <a:t>["10</a:t>
            </a:r>
            <a:r>
              <a:rPr lang="ko-KR" altLang="en-US" sz="900" b="1" dirty="0">
                <a:cs typeface="Arial" pitchFamily="34" charset="0"/>
              </a:rPr>
              <a:t>만명 당 범죄 발생 건수</a:t>
            </a:r>
            <a:r>
              <a:rPr lang="en-US" altLang="ko-KR" sz="900" b="1" dirty="0">
                <a:cs typeface="Arial" pitchFamily="34" charset="0"/>
              </a:rPr>
              <a:t>"] </a:t>
            </a:r>
            <a:r>
              <a:rPr lang="ko-KR" altLang="en-US" sz="900" b="1" dirty="0">
                <a:cs typeface="Arial" pitchFamily="34" charset="0"/>
              </a:rPr>
              <a:t>열로 추가 </a:t>
            </a:r>
            <a:r>
              <a:rPr lang="en-US" altLang="ko-KR" sz="900" b="1" dirty="0">
                <a:cs typeface="Arial" pitchFamily="34" charset="0"/>
              </a:rPr>
              <a:t>!</a:t>
            </a: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crime_data_17["10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만명 당 범죄 발생 건수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=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605D335-1C61-4988-B9BB-3B441D2D584B}"/>
              </a:ext>
            </a:extLst>
          </p:cNvPr>
          <p:cNvSpPr/>
          <p:nvPr/>
        </p:nvSpPr>
        <p:spPr>
          <a:xfrm>
            <a:off x="2931554" y="1865003"/>
            <a:ext cx="128278" cy="12466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22D11D-C207-48F2-B063-F703E108B5E8}"/>
              </a:ext>
            </a:extLst>
          </p:cNvPr>
          <p:cNvSpPr/>
          <p:nvPr/>
        </p:nvSpPr>
        <p:spPr>
          <a:xfrm>
            <a:off x="2751534" y="937360"/>
            <a:ext cx="504056" cy="928019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B504ED-7651-4416-8730-4F69510BD717}"/>
              </a:ext>
            </a:extLst>
          </p:cNvPr>
          <p:cNvSpPr/>
          <p:nvPr/>
        </p:nvSpPr>
        <p:spPr>
          <a:xfrm>
            <a:off x="2519770" y="3111687"/>
            <a:ext cx="1476165" cy="252152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999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757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6068222-E397-4EB0-876F-18DDE7BDE750}"/>
              </a:ext>
            </a:extLst>
          </p:cNvPr>
          <p:cNvSpPr txBox="1">
            <a:spLocks/>
          </p:cNvSpPr>
          <p:nvPr/>
        </p:nvSpPr>
        <p:spPr>
          <a:xfrm>
            <a:off x="179512" y="843558"/>
            <a:ext cx="3312368" cy="194421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600" dirty="0">
                <a:solidFill>
                  <a:schemeClr val="bg1"/>
                </a:solidFill>
              </a:rPr>
              <a:t>서울시 의료기관 </a:t>
            </a:r>
            <a:endParaRPr lang="en-US" altLang="ko-KR" sz="2600" dirty="0">
              <a:solidFill>
                <a:schemeClr val="bg1"/>
              </a:solidFill>
            </a:endParaRPr>
          </a:p>
          <a:p>
            <a:r>
              <a:rPr lang="en-US" altLang="ko-KR" sz="2600" dirty="0">
                <a:solidFill>
                  <a:schemeClr val="bg1"/>
                </a:solidFill>
              </a:rPr>
              <a:t>(</a:t>
            </a:r>
            <a:r>
              <a:rPr lang="ko-KR" altLang="en-US" sz="2600" dirty="0">
                <a:solidFill>
                  <a:schemeClr val="bg1"/>
                </a:solidFill>
              </a:rPr>
              <a:t>구별</a:t>
            </a:r>
            <a:r>
              <a:rPr lang="en-US" altLang="ko-KR" sz="2600" dirty="0">
                <a:solidFill>
                  <a:schemeClr val="bg1"/>
                </a:solidFill>
              </a:rPr>
              <a:t>) </a:t>
            </a:r>
            <a:r>
              <a:rPr lang="ko-KR" altLang="en-US" sz="2600" dirty="0">
                <a:solidFill>
                  <a:schemeClr val="bg1"/>
                </a:solidFill>
              </a:rPr>
              <a:t>통계</a:t>
            </a:r>
            <a:endParaRPr lang="en-US" altLang="ko-KR" sz="2600" dirty="0">
              <a:solidFill>
                <a:schemeClr val="bg1"/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7E3418C7-B19F-48AC-A7AE-4D2AD25DE61A}"/>
              </a:ext>
            </a:extLst>
          </p:cNvPr>
          <p:cNvSpPr txBox="1">
            <a:spLocks/>
          </p:cNvSpPr>
          <p:nvPr/>
        </p:nvSpPr>
        <p:spPr>
          <a:xfrm>
            <a:off x="4282469" y="427257"/>
            <a:ext cx="4896420" cy="43767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200" b="1" dirty="0">
              <a:cs typeface="Arial" pitchFamily="34" charset="0"/>
            </a:endParaRPr>
          </a:p>
          <a:p>
            <a:pPr algn="l"/>
            <a:endParaRPr lang="en-US" altLang="ko-KR" sz="1200" b="1" dirty="0"/>
          </a:p>
          <a:p>
            <a:pPr algn="l"/>
            <a:endParaRPr lang="en-US" altLang="ko-KR" sz="1200" b="1" dirty="0">
              <a:cs typeface="Arial" pitchFamily="34" charset="0"/>
            </a:endParaRPr>
          </a:p>
          <a:p>
            <a:pPr algn="l"/>
            <a:endParaRPr lang="en-US" altLang="ko-KR" sz="1200" b="1" dirty="0"/>
          </a:p>
          <a:p>
            <a:pPr algn="l"/>
            <a:endParaRPr lang="en-US" altLang="ko-KR" sz="1200" b="1" dirty="0">
              <a:cs typeface="Arial" pitchFamily="34" charset="0"/>
            </a:endParaRPr>
          </a:p>
          <a:p>
            <a:pPr algn="l"/>
            <a:endParaRPr lang="en-US" altLang="ko-KR" sz="1050" b="1" dirty="0"/>
          </a:p>
          <a:p>
            <a:pPr algn="l"/>
            <a:endParaRPr lang="en-US" altLang="ko-KR" sz="1050" b="1" dirty="0"/>
          </a:p>
          <a:p>
            <a:pPr algn="l"/>
            <a:endParaRPr lang="en-US" altLang="ko-KR" sz="1050" b="1" dirty="0"/>
          </a:p>
          <a:p>
            <a:pPr algn="l"/>
            <a:r>
              <a:rPr lang="ko-KR" altLang="en-US" sz="1050" b="1" dirty="0">
                <a:solidFill>
                  <a:srgbClr val="002060"/>
                </a:solidFill>
                <a:cs typeface="Arial" pitchFamily="34" charset="0"/>
              </a:rPr>
              <a:t>의료기관</a:t>
            </a:r>
            <a:r>
              <a:rPr lang="ko-KR" altLang="en-US" sz="1050" b="1" dirty="0">
                <a:cs typeface="Arial" pitchFamily="34" charset="0"/>
              </a:rPr>
              <a:t> </a:t>
            </a:r>
            <a:r>
              <a:rPr lang="en-US" altLang="ko-KR" sz="1050" b="1" dirty="0"/>
              <a:t>: </a:t>
            </a:r>
            <a:r>
              <a:rPr lang="ko-KR" altLang="en-US" sz="1050" b="1" dirty="0">
                <a:cs typeface="Arial" pitchFamily="34" charset="0"/>
              </a:rPr>
              <a:t>종합병원 </a:t>
            </a:r>
            <a:r>
              <a:rPr lang="en-US" altLang="ko-KR" sz="1050" b="1" dirty="0">
                <a:cs typeface="Arial" pitchFamily="34" charset="0"/>
              </a:rPr>
              <a:t>, </a:t>
            </a:r>
            <a:r>
              <a:rPr lang="ko-KR" altLang="en-US" sz="1050" b="1" dirty="0">
                <a:cs typeface="Arial" pitchFamily="34" charset="0"/>
              </a:rPr>
              <a:t>병원</a:t>
            </a:r>
            <a:r>
              <a:rPr lang="en-US" altLang="ko-KR" sz="1050" b="1" dirty="0">
                <a:cs typeface="Arial" pitchFamily="34" charset="0"/>
              </a:rPr>
              <a:t>, </a:t>
            </a:r>
            <a:r>
              <a:rPr lang="ko-KR" altLang="en-US" sz="1050" b="1" dirty="0">
                <a:cs typeface="Arial" pitchFamily="34" charset="0"/>
              </a:rPr>
              <a:t>의원 </a:t>
            </a:r>
            <a:r>
              <a:rPr lang="en-US" altLang="ko-KR" sz="1050" b="1" dirty="0">
                <a:cs typeface="Arial" pitchFamily="34" charset="0"/>
              </a:rPr>
              <a:t>, </a:t>
            </a:r>
            <a:r>
              <a:rPr lang="ko-KR" altLang="en-US" sz="1050" b="1" dirty="0">
                <a:cs typeface="Arial" pitchFamily="34" charset="0"/>
              </a:rPr>
              <a:t>부속병의원</a:t>
            </a:r>
            <a:r>
              <a:rPr lang="en-US" altLang="ko-KR" sz="1050" b="1" dirty="0">
                <a:cs typeface="Arial" pitchFamily="34" charset="0"/>
              </a:rPr>
              <a:t>, </a:t>
            </a:r>
            <a:r>
              <a:rPr lang="ko-KR" altLang="en-US" sz="1050" b="1" dirty="0">
                <a:cs typeface="Arial" pitchFamily="34" charset="0"/>
              </a:rPr>
              <a:t>요양병원</a:t>
            </a:r>
            <a:r>
              <a:rPr lang="en-US" altLang="ko-KR" sz="1050" b="1" dirty="0">
                <a:cs typeface="Arial" pitchFamily="34" charset="0"/>
              </a:rPr>
              <a:t>, </a:t>
            </a:r>
            <a:r>
              <a:rPr lang="ko-KR" altLang="en-US" sz="1050" b="1" dirty="0">
                <a:cs typeface="Arial" pitchFamily="34" charset="0"/>
              </a:rPr>
              <a:t>노인전문병원 </a:t>
            </a:r>
            <a:r>
              <a:rPr lang="en-US" altLang="ko-KR" sz="1050" b="1" dirty="0">
                <a:cs typeface="Arial" pitchFamily="34" charset="0"/>
              </a:rPr>
              <a:t>,</a:t>
            </a:r>
          </a:p>
          <a:p>
            <a:pPr algn="l"/>
            <a:endParaRPr lang="en-US" altLang="ko-KR" sz="1050" b="1" dirty="0"/>
          </a:p>
          <a:p>
            <a:pPr algn="l"/>
            <a:r>
              <a:rPr lang="en-US" altLang="ko-KR" sz="1050" b="1" dirty="0"/>
              <a:t>                 </a:t>
            </a:r>
            <a:r>
              <a:rPr lang="ko-KR" altLang="en-US" sz="1050" b="1" dirty="0">
                <a:cs typeface="Arial" pitchFamily="34" charset="0"/>
              </a:rPr>
              <a:t>결핵병원</a:t>
            </a:r>
            <a:r>
              <a:rPr lang="en-US" altLang="ko-KR" sz="1050" b="1" dirty="0">
                <a:cs typeface="Arial" pitchFamily="34" charset="0"/>
              </a:rPr>
              <a:t>,  </a:t>
            </a:r>
            <a:r>
              <a:rPr lang="ko-KR" altLang="en-US" sz="1050" b="1" dirty="0">
                <a:cs typeface="Arial" pitchFamily="34" charset="0"/>
              </a:rPr>
              <a:t>정신병원</a:t>
            </a:r>
            <a:r>
              <a:rPr lang="en-US" altLang="ko-KR" sz="1050" b="1" dirty="0">
                <a:cs typeface="Arial" pitchFamily="34" charset="0"/>
              </a:rPr>
              <a:t>, </a:t>
            </a:r>
            <a:r>
              <a:rPr lang="ko-KR" altLang="en-US" sz="1050" b="1" dirty="0">
                <a:cs typeface="Arial" pitchFamily="34" charset="0"/>
              </a:rPr>
              <a:t>치과병원</a:t>
            </a:r>
            <a:r>
              <a:rPr lang="en-US" altLang="ko-KR" sz="1050" b="1" dirty="0">
                <a:cs typeface="Arial" pitchFamily="34" charset="0"/>
              </a:rPr>
              <a:t>, </a:t>
            </a:r>
            <a:r>
              <a:rPr lang="ko-KR" altLang="en-US" sz="1050" b="1" dirty="0">
                <a:cs typeface="Arial" pitchFamily="34" charset="0"/>
              </a:rPr>
              <a:t>치과의원</a:t>
            </a:r>
            <a:r>
              <a:rPr lang="en-US" altLang="ko-KR" sz="1050" b="1" dirty="0">
                <a:cs typeface="Arial" pitchFamily="34" charset="0"/>
              </a:rPr>
              <a:t>, </a:t>
            </a:r>
            <a:r>
              <a:rPr lang="ko-KR" altLang="en-US" sz="1050" b="1" dirty="0">
                <a:cs typeface="Arial" pitchFamily="34" charset="0"/>
              </a:rPr>
              <a:t>한방병원</a:t>
            </a:r>
            <a:r>
              <a:rPr lang="en-US" altLang="ko-KR" sz="1050" b="1" dirty="0">
                <a:cs typeface="Arial" pitchFamily="34" charset="0"/>
              </a:rPr>
              <a:t>, </a:t>
            </a:r>
            <a:r>
              <a:rPr lang="ko-KR" altLang="en-US" sz="1050" b="1" dirty="0">
                <a:cs typeface="Arial" pitchFamily="34" charset="0"/>
              </a:rPr>
              <a:t>한방의원</a:t>
            </a:r>
            <a:r>
              <a:rPr lang="en-US" altLang="ko-KR" sz="1050" b="1" dirty="0">
                <a:cs typeface="Arial" pitchFamily="34" charset="0"/>
              </a:rPr>
              <a:t>, </a:t>
            </a:r>
            <a:r>
              <a:rPr lang="ko-KR" altLang="en-US" sz="1050" b="1" dirty="0">
                <a:cs typeface="Arial" pitchFamily="34" charset="0"/>
              </a:rPr>
              <a:t>조산원</a:t>
            </a:r>
            <a:endParaRPr lang="en-US" altLang="ko-KR" sz="1050" b="1" dirty="0">
              <a:cs typeface="Arial" pitchFamily="34" charset="0"/>
            </a:endParaRPr>
          </a:p>
          <a:p>
            <a:pPr algn="l"/>
            <a:endParaRPr lang="en-US" altLang="ko-KR" sz="1050" b="1" dirty="0"/>
          </a:p>
          <a:p>
            <a:pPr algn="l"/>
            <a:endParaRPr lang="en-US" altLang="ko-KR" sz="1050" b="1" dirty="0"/>
          </a:p>
          <a:p>
            <a:pPr algn="l"/>
            <a:endParaRPr lang="en-US" altLang="ko-KR" sz="1050" b="1" dirty="0"/>
          </a:p>
          <a:p>
            <a:pPr algn="l"/>
            <a:endParaRPr lang="en-US" altLang="ko-KR" sz="1050" b="1" dirty="0"/>
          </a:p>
          <a:p>
            <a:pPr algn="l"/>
            <a:endParaRPr lang="en-US" altLang="ko-KR" sz="1050" b="1" dirty="0"/>
          </a:p>
          <a:p>
            <a:pPr algn="l"/>
            <a:r>
              <a:rPr lang="en-US" altLang="ko-KR" sz="1050" b="1" dirty="0"/>
              <a:t> </a:t>
            </a:r>
          </a:p>
          <a:p>
            <a:pPr algn="l"/>
            <a:r>
              <a:rPr lang="ko-KR" altLang="en-US" sz="1000" b="1" dirty="0"/>
              <a:t>서울시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의료기관 총 합계를 </a:t>
            </a:r>
            <a:r>
              <a:rPr lang="ko-KR" altLang="en-US" sz="1000" b="1" dirty="0">
                <a:solidFill>
                  <a:srgbClr val="FF0000"/>
                </a:solidFill>
              </a:rPr>
              <a:t>각 년도 별로</a:t>
            </a:r>
            <a:r>
              <a:rPr lang="en-US" altLang="ko-KR" sz="1000" b="1" dirty="0">
                <a:solidFill>
                  <a:srgbClr val="FF0000"/>
                </a:solidFill>
              </a:rPr>
              <a:t>,  </a:t>
            </a:r>
            <a:r>
              <a:rPr lang="ko-KR" altLang="en-US" sz="1000" b="1" dirty="0">
                <a:solidFill>
                  <a:srgbClr val="FF0000"/>
                </a:solidFill>
              </a:rPr>
              <a:t>각 구 별</a:t>
            </a:r>
            <a:r>
              <a:rPr lang="ko-KR" altLang="en-US" sz="1000" b="1" dirty="0"/>
              <a:t>로 분리해서 전 처리를 할 예정</a:t>
            </a:r>
            <a:endParaRPr lang="en-US" altLang="ko-KR" sz="1000" b="1" dirty="0"/>
          </a:p>
          <a:p>
            <a:pPr algn="l"/>
            <a:endParaRPr lang="en-US" altLang="ko-KR" sz="1000" b="1" dirty="0"/>
          </a:p>
          <a:p>
            <a:pPr algn="l"/>
            <a:r>
              <a:rPr lang="ko-KR" altLang="en-US" sz="1000" b="1" dirty="0"/>
              <a:t>또한 총 합계와의 상관성만으로는 부족하다고 판단해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종합병원 수를 따로 뽑아내 </a:t>
            </a:r>
            <a:endParaRPr lang="en-US" altLang="ko-KR" sz="1000" b="1" dirty="0"/>
          </a:p>
          <a:p>
            <a:pPr algn="l"/>
            <a:endParaRPr lang="en-US" altLang="ko-KR" sz="1000" b="1" dirty="0"/>
          </a:p>
          <a:p>
            <a:pPr algn="l"/>
            <a:r>
              <a:rPr lang="ko-KR" altLang="en-US" sz="1000" b="1" dirty="0"/>
              <a:t>열로 추가할 예정</a:t>
            </a:r>
            <a:r>
              <a:rPr lang="en-US" altLang="ko-KR" sz="1000" b="1" dirty="0"/>
              <a:t>!</a:t>
            </a:r>
          </a:p>
          <a:p>
            <a:pPr algn="l"/>
            <a:endParaRPr lang="en-US" altLang="ko-KR" sz="1200" b="1" dirty="0">
              <a:cs typeface="Arial" pitchFamily="34" charset="0"/>
            </a:endParaRPr>
          </a:p>
          <a:p>
            <a:pPr algn="l"/>
            <a:endParaRPr lang="en-US" altLang="ko-KR" sz="1200" b="1" dirty="0"/>
          </a:p>
          <a:p>
            <a:endParaRPr lang="en-US" altLang="ko-K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22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088073" y="1758327"/>
            <a:ext cx="3055927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1..</a:t>
            </a:r>
            <a:r>
              <a:rPr lang="ko-KR" altLang="en-US" sz="900" b="1" dirty="0">
                <a:cs typeface="Arial" pitchFamily="34" charset="0"/>
              </a:rPr>
              <a:t>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병원 수</a:t>
            </a:r>
            <a:r>
              <a:rPr lang="en-US" altLang="ko-KR" sz="900" b="1" dirty="0">
                <a:cs typeface="Arial" pitchFamily="34" charset="0"/>
              </a:rPr>
              <a:t>’</a:t>
            </a:r>
            <a:r>
              <a:rPr lang="ko-KR" altLang="en-US" sz="900" b="1" dirty="0">
                <a:cs typeface="Arial" pitchFamily="34" charset="0"/>
              </a:rPr>
              <a:t>와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병상 수</a:t>
            </a:r>
            <a:r>
              <a:rPr lang="en-US" altLang="ko-KR" sz="900" b="1" dirty="0">
                <a:cs typeface="Arial" pitchFamily="34" charset="0"/>
              </a:rPr>
              <a:t>’</a:t>
            </a:r>
            <a:r>
              <a:rPr lang="ko-KR" altLang="en-US" sz="900" b="1" dirty="0">
                <a:cs typeface="Arial" pitchFamily="34" charset="0"/>
              </a:rPr>
              <a:t> 두 개로 나누어져 있어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cs typeface="Arial" pitchFamily="34" charset="0"/>
              </a:rPr>
              <a:t>각 의료기관 병원수만 따로 추출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자치구와 서울시 전체가 있는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행과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행 삭제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자치구를 기준 </a:t>
            </a:r>
            <a:r>
              <a:rPr lang="en-US" altLang="ko-KR" sz="900" b="1" dirty="0">
                <a:cs typeface="Arial" pitchFamily="34" charset="0"/>
              </a:rPr>
              <a:t>index</a:t>
            </a:r>
            <a:r>
              <a:rPr lang="ko-KR" altLang="en-US" sz="900" b="1" dirty="0">
                <a:cs typeface="Arial" pitchFamily="34" charset="0"/>
              </a:rPr>
              <a:t>로 정함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Hospital_2017.set_index(＇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자치구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＇, 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inplace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=True)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ko-KR" altLang="en-US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수 데이터이므로 선형적인 관계를 고려하여 </a:t>
            </a:r>
            <a:r>
              <a:rPr lang="ko-KR" altLang="en-US" sz="900" b="1" dirty="0" err="1">
                <a:cs typeface="Arial" pitchFamily="34" charset="0"/>
              </a:rPr>
              <a:t>결측치</a:t>
            </a:r>
            <a:r>
              <a:rPr lang="en-US" altLang="ko-KR" sz="900" b="1" dirty="0">
                <a:cs typeface="Arial" pitchFamily="34" charset="0"/>
              </a:rPr>
              <a:t> </a:t>
            </a:r>
            <a:r>
              <a:rPr lang="ko-KR" altLang="en-US" sz="900" b="1" dirty="0">
                <a:cs typeface="Arial" pitchFamily="34" charset="0"/>
              </a:rPr>
              <a:t>대체</a:t>
            </a:r>
            <a:r>
              <a:rPr lang="en-US" altLang="ko-KR" sz="900" b="1" dirty="0">
                <a:cs typeface="Arial" pitchFamily="34" charset="0"/>
              </a:rPr>
              <a:t> </a:t>
            </a:r>
          </a:p>
          <a:p>
            <a:r>
              <a:rPr lang="en-US" altLang="ko-KR" sz="900" b="1" i="1" dirty="0">
                <a:solidFill>
                  <a:srgbClr val="FF0000"/>
                </a:solidFill>
                <a:cs typeface="Arial" pitchFamily="34" charset="0"/>
              </a:rPr>
              <a:t>＇-＇ -&gt; ＇0＇</a:t>
            </a:r>
            <a:r>
              <a:rPr lang="ko-KR" altLang="en-US" sz="900" b="1" i="1" dirty="0">
                <a:solidFill>
                  <a:srgbClr val="FF0000"/>
                </a:solidFill>
                <a:cs typeface="Arial" pitchFamily="34" charset="0"/>
              </a:rPr>
              <a:t>으로</a:t>
            </a: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hospital_2017.replace('-','0',inplace=True) 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279"/>
            <a:ext cx="9144000" cy="576263"/>
          </a:xfrm>
        </p:spPr>
        <p:txBody>
          <a:bodyPr/>
          <a:lstStyle/>
          <a:p>
            <a:r>
              <a:rPr lang="en-US" altLang="ko-KR" sz="2600" dirty="0">
                <a:solidFill>
                  <a:schemeClr val="accent1"/>
                </a:solidFill>
              </a:rPr>
              <a:t>‘</a:t>
            </a:r>
            <a:r>
              <a:rPr lang="ko-KR" altLang="en-US" sz="2600" dirty="0">
                <a:solidFill>
                  <a:schemeClr val="accent1"/>
                </a:solidFill>
              </a:rPr>
              <a:t>서울시 </a:t>
            </a:r>
            <a:r>
              <a:rPr lang="ko-KR" altLang="en-US" sz="2600" b="1" dirty="0">
                <a:solidFill>
                  <a:schemeClr val="accent1"/>
                </a:solidFill>
              </a:rPr>
              <a:t>의료기관</a:t>
            </a:r>
            <a:r>
              <a:rPr lang="ko-KR" altLang="en-US" sz="2600" dirty="0">
                <a:solidFill>
                  <a:schemeClr val="accent1"/>
                </a:solidFill>
              </a:rPr>
              <a:t> </a:t>
            </a:r>
            <a:r>
              <a:rPr lang="en-US" altLang="ko-KR" sz="2600" dirty="0">
                <a:solidFill>
                  <a:schemeClr val="accent1"/>
                </a:solidFill>
              </a:rPr>
              <a:t>(</a:t>
            </a:r>
            <a:r>
              <a:rPr lang="ko-KR" altLang="en-US" sz="2600" dirty="0">
                <a:solidFill>
                  <a:schemeClr val="accent1"/>
                </a:solidFill>
              </a:rPr>
              <a:t>구별</a:t>
            </a:r>
            <a:r>
              <a:rPr lang="en-US" altLang="ko-KR" sz="2600" dirty="0">
                <a:solidFill>
                  <a:schemeClr val="accent1"/>
                </a:solidFill>
              </a:rPr>
              <a:t>) </a:t>
            </a:r>
            <a:r>
              <a:rPr lang="ko-KR" altLang="en-US" sz="2600" dirty="0">
                <a:solidFill>
                  <a:schemeClr val="accent1"/>
                </a:solidFill>
              </a:rPr>
              <a:t>통계</a:t>
            </a:r>
            <a:r>
              <a:rPr lang="en-US" altLang="ko-KR" sz="2600" dirty="0">
                <a:solidFill>
                  <a:schemeClr val="accent1"/>
                </a:solidFill>
              </a:rPr>
              <a:t>’</a:t>
            </a:r>
            <a:r>
              <a:rPr lang="ko-KR" altLang="en-US" sz="2600" dirty="0">
                <a:solidFill>
                  <a:schemeClr val="accent1"/>
                </a:solidFill>
              </a:rPr>
              <a:t> 데이터 전 처리 </a:t>
            </a:r>
            <a:r>
              <a:rPr lang="en-US" altLang="ko-KR" sz="2600" dirty="0">
                <a:solidFill>
                  <a:schemeClr val="accent1"/>
                </a:solidFill>
              </a:rPr>
              <a:t>(1)</a:t>
            </a:r>
            <a:endParaRPr lang="ko-KR" altLang="en-US" sz="2600" dirty="0">
              <a:solidFill>
                <a:schemeClr val="accent1"/>
              </a:solidFill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2636910" y="2389574"/>
            <a:ext cx="180024" cy="78422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실내, 묶음, 스크린샷이(가) 표시된 사진&#10;&#10;자동 생성된 설명">
            <a:extLst>
              <a:ext uri="{FF2B5EF4-FFF2-40B4-BE49-F238E27FC236}">
                <a16:creationId xmlns:a16="http://schemas.microsoft.com/office/drawing/2014/main" id="{34FC533E-0807-4F69-9DD1-B7052FF47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80" y="699542"/>
            <a:ext cx="5958409" cy="1662274"/>
          </a:xfrm>
          <a:prstGeom prst="rect">
            <a:avLst/>
          </a:prstGeom>
        </p:spPr>
      </p:pic>
      <p:pic>
        <p:nvPicPr>
          <p:cNvPr id="9" name="그림 8" descr="텍스트, 실내, 스크린샷, 여러개이(가) 표시된 사진&#10;&#10;자동 생성된 설명">
            <a:extLst>
              <a:ext uri="{FF2B5EF4-FFF2-40B4-BE49-F238E27FC236}">
                <a16:creationId xmlns:a16="http://schemas.microsoft.com/office/drawing/2014/main" id="{2E8A05AC-FC66-425C-9A06-645DFA427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80" y="3291830"/>
            <a:ext cx="5958409" cy="15442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32F4E18-7C4C-41E6-A3F7-2C037CAABA10}"/>
              </a:ext>
            </a:extLst>
          </p:cNvPr>
          <p:cNvSpPr/>
          <p:nvPr/>
        </p:nvSpPr>
        <p:spPr>
          <a:xfrm>
            <a:off x="755577" y="1072496"/>
            <a:ext cx="288032" cy="203309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AFA4D5-CBCE-4E68-B0EF-F865BF140879}"/>
              </a:ext>
            </a:extLst>
          </p:cNvPr>
          <p:cNvSpPr/>
          <p:nvPr/>
        </p:nvSpPr>
        <p:spPr>
          <a:xfrm>
            <a:off x="1341074" y="1062893"/>
            <a:ext cx="314592" cy="21291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642C2B-B263-4E2D-8D8D-6D10F0D1D1A3}"/>
              </a:ext>
            </a:extLst>
          </p:cNvPr>
          <p:cNvSpPr/>
          <p:nvPr/>
        </p:nvSpPr>
        <p:spPr>
          <a:xfrm>
            <a:off x="1953131" y="1062893"/>
            <a:ext cx="283168" cy="212911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8BBF05-121C-490E-BE43-C9D5BDBC2478}"/>
              </a:ext>
            </a:extLst>
          </p:cNvPr>
          <p:cNvSpPr/>
          <p:nvPr/>
        </p:nvSpPr>
        <p:spPr>
          <a:xfrm>
            <a:off x="2528902" y="1062894"/>
            <a:ext cx="288032" cy="203309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421A49-59F6-4DC7-9C65-FA63ADE2725C}"/>
              </a:ext>
            </a:extLst>
          </p:cNvPr>
          <p:cNvSpPr/>
          <p:nvPr/>
        </p:nvSpPr>
        <p:spPr>
          <a:xfrm>
            <a:off x="3785090" y="1072496"/>
            <a:ext cx="292896" cy="193706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B685D0-B806-4F51-AF12-7E82802AB2A3}"/>
              </a:ext>
            </a:extLst>
          </p:cNvPr>
          <p:cNvSpPr/>
          <p:nvPr/>
        </p:nvSpPr>
        <p:spPr>
          <a:xfrm>
            <a:off x="4418844" y="1062893"/>
            <a:ext cx="288032" cy="203309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6CAAD0-E313-4895-AE77-5794F1BDDC65}"/>
              </a:ext>
            </a:extLst>
          </p:cNvPr>
          <p:cNvSpPr/>
          <p:nvPr/>
        </p:nvSpPr>
        <p:spPr>
          <a:xfrm>
            <a:off x="4999478" y="1067540"/>
            <a:ext cx="288032" cy="203309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BB8BE8-9AA2-4606-95F5-9BBC26F43813}"/>
              </a:ext>
            </a:extLst>
          </p:cNvPr>
          <p:cNvSpPr/>
          <p:nvPr/>
        </p:nvSpPr>
        <p:spPr>
          <a:xfrm>
            <a:off x="5589840" y="1062894"/>
            <a:ext cx="283168" cy="21291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AA0BD3-DB2E-420C-8BB0-F20458140D40}"/>
              </a:ext>
            </a:extLst>
          </p:cNvPr>
          <p:cNvSpPr/>
          <p:nvPr/>
        </p:nvSpPr>
        <p:spPr>
          <a:xfrm>
            <a:off x="3204456" y="1062892"/>
            <a:ext cx="288032" cy="203309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759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ko-KR" altLang="en-US" sz="2600" dirty="0">
                <a:solidFill>
                  <a:schemeClr val="accent1"/>
                </a:solidFill>
              </a:rPr>
              <a:t>서울시 </a:t>
            </a:r>
            <a:r>
              <a:rPr lang="ko-KR" altLang="en-US" sz="2600" b="1" dirty="0">
                <a:solidFill>
                  <a:schemeClr val="accent1"/>
                </a:solidFill>
              </a:rPr>
              <a:t>의료기관</a:t>
            </a:r>
            <a:r>
              <a:rPr lang="ko-KR" altLang="en-US" sz="2600" dirty="0">
                <a:solidFill>
                  <a:schemeClr val="accent1"/>
                </a:solidFill>
              </a:rPr>
              <a:t> </a:t>
            </a:r>
            <a:r>
              <a:rPr lang="en-US" altLang="ko-KR" sz="2600" dirty="0">
                <a:solidFill>
                  <a:schemeClr val="accent1"/>
                </a:solidFill>
              </a:rPr>
              <a:t>(</a:t>
            </a:r>
            <a:r>
              <a:rPr lang="ko-KR" altLang="en-US" sz="2600" dirty="0">
                <a:solidFill>
                  <a:schemeClr val="accent1"/>
                </a:solidFill>
              </a:rPr>
              <a:t>구별</a:t>
            </a:r>
            <a:r>
              <a:rPr lang="en-US" altLang="ko-KR" sz="2600" dirty="0">
                <a:solidFill>
                  <a:schemeClr val="accent1"/>
                </a:solidFill>
              </a:rPr>
              <a:t>) </a:t>
            </a:r>
            <a:r>
              <a:rPr lang="ko-KR" altLang="en-US" sz="2600" dirty="0">
                <a:solidFill>
                  <a:schemeClr val="accent1"/>
                </a:solidFill>
              </a:rPr>
              <a:t>통계 데이터 전 처리 </a:t>
            </a:r>
            <a:r>
              <a:rPr lang="en-US" altLang="ko-KR" sz="2600" dirty="0">
                <a:solidFill>
                  <a:schemeClr val="accent1"/>
                </a:solidFill>
              </a:rPr>
              <a:t>(2)</a:t>
            </a:r>
            <a:endParaRPr lang="ko-KR" altLang="en-US" sz="26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A906A-AFCA-42EE-9961-F120442FD436}"/>
              </a:ext>
            </a:extLst>
          </p:cNvPr>
          <p:cNvSpPr txBox="1"/>
          <p:nvPr/>
        </p:nvSpPr>
        <p:spPr>
          <a:xfrm>
            <a:off x="3477206" y="2077182"/>
            <a:ext cx="4752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다른 데이터와 같이 사용하기 위해 </a:t>
            </a:r>
            <a:r>
              <a:rPr lang="en-US" altLang="ko-KR" sz="900" b="1" dirty="0">
                <a:cs typeface="Arial" pitchFamily="34" charset="0"/>
              </a:rPr>
              <a:t>index</a:t>
            </a:r>
            <a:r>
              <a:rPr lang="ko-KR" altLang="en-US" sz="900" b="1" dirty="0">
                <a:cs typeface="Arial" pitchFamily="34" charset="0"/>
              </a:rPr>
              <a:t>를 기본으로 초기화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Hospital_2017 = hospital_2017.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reset_index</a:t>
            </a:r>
            <a:r>
              <a:rPr lang="en-US" altLang="ko-KR" sz="900" b="1" dirty="0">
                <a:cs typeface="Arial" pitchFamily="34" charset="0"/>
              </a:rPr>
              <a:t>()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년도와 자치구 전체 의료기관 총 합계와 종합병원이 필요하므로 따로 추출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hospital_fin_2017 = hospital_2017.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loc</a:t>
            </a:r>
            <a:r>
              <a:rPr lang="en-US" altLang="ko-KR" sz="900" b="1" dirty="0">
                <a:cs typeface="Arial" pitchFamily="34" charset="0"/>
              </a:rPr>
              <a:t>[:,['</a:t>
            </a:r>
            <a:r>
              <a:rPr lang="ko-KR" altLang="en-US" sz="900" b="1" dirty="0">
                <a:cs typeface="Arial" pitchFamily="34" charset="0"/>
              </a:rPr>
              <a:t>기간</a:t>
            </a:r>
            <a:r>
              <a:rPr lang="en-US" altLang="ko-KR" sz="900" b="1" dirty="0">
                <a:cs typeface="Arial" pitchFamily="34" charset="0"/>
              </a:rPr>
              <a:t>','</a:t>
            </a:r>
            <a:r>
              <a:rPr lang="ko-KR" altLang="en-US" sz="900" b="1" dirty="0">
                <a:cs typeface="Arial" pitchFamily="34" charset="0"/>
              </a:rPr>
              <a:t>자치구</a:t>
            </a:r>
            <a:r>
              <a:rPr lang="en-US" altLang="ko-KR" sz="900" b="1" dirty="0">
                <a:cs typeface="Arial" pitchFamily="34" charset="0"/>
              </a:rPr>
              <a:t>','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_int','</a:t>
            </a:r>
            <a:r>
              <a:rPr lang="ko-KR" altLang="en-US" sz="900" b="1" dirty="0">
                <a:cs typeface="Arial" pitchFamily="34" charset="0"/>
              </a:rPr>
              <a:t>종합병원</a:t>
            </a:r>
            <a:r>
              <a:rPr lang="en-US" altLang="ko-KR" sz="900" b="1" dirty="0">
                <a:cs typeface="Arial" pitchFamily="34" charset="0"/>
              </a:rPr>
              <a:t>’]]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자치구를 기준으로 오름차순 정렬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hospital_fin_2017.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sort_values</a:t>
            </a:r>
            <a:r>
              <a:rPr lang="en-US" altLang="ko-KR" sz="900" b="1" dirty="0">
                <a:cs typeface="Arial" pitchFamily="34" charset="0"/>
              </a:rPr>
              <a:t>(by="</a:t>
            </a:r>
            <a:r>
              <a:rPr lang="ko-KR" altLang="en-US" sz="900" b="1" dirty="0">
                <a:cs typeface="Arial" pitchFamily="34" charset="0"/>
              </a:rPr>
              <a:t>자치구</a:t>
            </a:r>
            <a:r>
              <a:rPr lang="en-US" altLang="ko-KR" sz="900" b="1" dirty="0">
                <a:cs typeface="Arial" pitchFamily="34" charset="0"/>
              </a:rPr>
              <a:t>", ascending=True, </a:t>
            </a:r>
            <a:r>
              <a:rPr lang="en-US" altLang="ko-KR" sz="900" b="1" dirty="0" err="1">
                <a:cs typeface="Arial" pitchFamily="34" charset="0"/>
              </a:rPr>
              <a:t>inplace</a:t>
            </a:r>
            <a:r>
              <a:rPr lang="en-US" altLang="ko-KR" sz="900" b="1" dirty="0">
                <a:cs typeface="Arial" pitchFamily="34" charset="0"/>
              </a:rPr>
              <a:t>=True)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4. 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_int</a:t>
            </a:r>
            <a:r>
              <a:rPr lang="ko-KR" altLang="en-US" sz="900" b="1" dirty="0">
                <a:cs typeface="Arial" pitchFamily="34" charset="0"/>
              </a:rPr>
              <a:t>를 좀 더 명확하게 알기 쉽게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의료기관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총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’</a:t>
            </a:r>
            <a:r>
              <a:rPr lang="ko-KR" altLang="en-US" sz="900" b="1" dirty="0">
                <a:cs typeface="Arial" pitchFamily="34" charset="0"/>
              </a:rPr>
              <a:t>로 열 이름을 수정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hospital_fin_2017.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rename</a:t>
            </a:r>
            <a:r>
              <a:rPr lang="en-US" altLang="ko-KR" sz="900" b="1" dirty="0">
                <a:cs typeface="Arial" pitchFamily="34" charset="0"/>
              </a:rPr>
              <a:t>(columns={'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_int' : '</a:t>
            </a:r>
            <a:r>
              <a:rPr lang="ko-KR" altLang="en-US" sz="900" b="1" dirty="0">
                <a:cs typeface="Arial" pitchFamily="34" charset="0"/>
              </a:rPr>
              <a:t>의료기관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총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합계</a:t>
            </a:r>
            <a:r>
              <a:rPr lang="en-US" altLang="ko-KR" sz="900" b="1" dirty="0">
                <a:cs typeface="Arial" pitchFamily="34" charset="0"/>
              </a:rPr>
              <a:t>',}, </a:t>
            </a:r>
            <a:r>
              <a:rPr lang="en-US" altLang="ko-KR" sz="900" b="1" dirty="0" err="1">
                <a:cs typeface="Arial" pitchFamily="34" charset="0"/>
              </a:rPr>
              <a:t>inplace</a:t>
            </a:r>
            <a:r>
              <a:rPr lang="en-US" altLang="ko-KR" sz="900" b="1" dirty="0">
                <a:cs typeface="Arial" pitchFamily="34" charset="0"/>
              </a:rPr>
              <a:t>=True)</a:t>
            </a:r>
            <a:endParaRPr lang="en-US" altLang="ko-KR" sz="12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D8BC9794-AAF3-4FCE-AF1D-D6BD3F22287F}"/>
              </a:ext>
            </a:extLst>
          </p:cNvPr>
          <p:cNvSpPr/>
          <p:nvPr/>
        </p:nvSpPr>
        <p:spPr>
          <a:xfrm>
            <a:off x="2195736" y="1923679"/>
            <a:ext cx="72008" cy="11426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4A091FA-3EAE-43F9-9C89-76F63CBF6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066318"/>
            <a:ext cx="3009662" cy="18074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2D2C05-4778-4102-A450-A90AB230B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70" y="830334"/>
            <a:ext cx="6048672" cy="11616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EC2331E-D0EE-4C20-B6AF-B9EBB2A4E247}"/>
              </a:ext>
            </a:extLst>
          </p:cNvPr>
          <p:cNvSpPr/>
          <p:nvPr/>
        </p:nvSpPr>
        <p:spPr>
          <a:xfrm>
            <a:off x="1655298" y="3102456"/>
            <a:ext cx="1692566" cy="203309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534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ko-KR" altLang="en-US" sz="2600" dirty="0">
                <a:solidFill>
                  <a:schemeClr val="accent1"/>
                </a:solidFill>
              </a:rPr>
              <a:t>서울시</a:t>
            </a:r>
            <a:r>
              <a:rPr lang="ko-KR" altLang="en-US" sz="2600" b="1" dirty="0">
                <a:solidFill>
                  <a:schemeClr val="accent1"/>
                </a:solidFill>
              </a:rPr>
              <a:t> 의료기관 </a:t>
            </a:r>
            <a:r>
              <a:rPr lang="en-US" altLang="ko-KR" sz="2600" dirty="0">
                <a:solidFill>
                  <a:schemeClr val="accent1"/>
                </a:solidFill>
              </a:rPr>
              <a:t>(</a:t>
            </a:r>
            <a:r>
              <a:rPr lang="ko-KR" altLang="en-US" sz="2600" dirty="0">
                <a:solidFill>
                  <a:schemeClr val="accent1"/>
                </a:solidFill>
              </a:rPr>
              <a:t>구별</a:t>
            </a:r>
            <a:r>
              <a:rPr lang="en-US" altLang="ko-KR" sz="2600" dirty="0">
                <a:solidFill>
                  <a:schemeClr val="accent1"/>
                </a:solidFill>
              </a:rPr>
              <a:t>) </a:t>
            </a:r>
            <a:r>
              <a:rPr lang="ko-KR" altLang="en-US" sz="2600" dirty="0">
                <a:solidFill>
                  <a:schemeClr val="accent1"/>
                </a:solidFill>
              </a:rPr>
              <a:t>통계 데이터 전 처리 </a:t>
            </a:r>
            <a:r>
              <a:rPr lang="en-US" altLang="ko-KR" sz="2600" dirty="0">
                <a:solidFill>
                  <a:schemeClr val="accent1"/>
                </a:solidFill>
              </a:rPr>
              <a:t>(3)</a:t>
            </a:r>
            <a:endParaRPr lang="ko-KR" altLang="en-US" sz="2600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8D0DF1-56BF-4317-B216-4AD1E8710F44}"/>
              </a:ext>
            </a:extLst>
          </p:cNvPr>
          <p:cNvSpPr txBox="1"/>
          <p:nvPr/>
        </p:nvSpPr>
        <p:spPr>
          <a:xfrm>
            <a:off x="3419872" y="1899867"/>
            <a:ext cx="499668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1. 10</a:t>
            </a:r>
            <a:r>
              <a:rPr lang="ko-KR" altLang="en-US" sz="900" b="1" dirty="0">
                <a:cs typeface="Arial" pitchFamily="34" charset="0"/>
              </a:rPr>
              <a:t>만명 당 의료기관 수와 종합병원 수를 추가하기 위해 </a:t>
            </a:r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연령별</a:t>
            </a:r>
            <a:r>
              <a:rPr lang="en-US" altLang="ko-KR" sz="900" b="1" dirty="0">
                <a:cs typeface="Arial" pitchFamily="34" charset="0"/>
              </a:rPr>
              <a:t>_</a:t>
            </a:r>
            <a:r>
              <a:rPr lang="ko-KR" altLang="en-US" sz="900" b="1" dirty="0">
                <a:cs typeface="Arial" pitchFamily="34" charset="0"/>
              </a:rPr>
              <a:t>인구현황을 추가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read_csv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(＂./data/2017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연령별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인구현황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.csv＂, thousands = ＇,’) 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각 구별 총 인구수를 가져와 계산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hospital_data_17["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의료기관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총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_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합계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/ population_data_17["</a:t>
            </a:r>
            <a:r>
              <a:rPr lang="ko-KR" altLang="en-US" sz="900" b="1" dirty="0" err="1">
                <a:solidFill>
                  <a:srgbClr val="FF0000"/>
                </a:solidFill>
                <a:cs typeface="Arial" pitchFamily="34" charset="0"/>
              </a:rPr>
              <a:t>총인구수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* 100000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계산한 값을 기존 데이터프레임에 새 열로 추가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hospital_data_17["10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만명 당 의료기관 수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=</a:t>
            </a: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hospital_data_17["10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만명 당 종합병원 수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"] =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605D335-1C61-4988-B9BB-3B441D2D584B}"/>
              </a:ext>
            </a:extLst>
          </p:cNvPr>
          <p:cNvSpPr/>
          <p:nvPr/>
        </p:nvSpPr>
        <p:spPr>
          <a:xfrm>
            <a:off x="2879812" y="1882150"/>
            <a:ext cx="108012" cy="163354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9D44EC2F-36C6-4A06-A452-BFA755D72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4730"/>
            <a:ext cx="4814645" cy="10002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2A5C46-4DE1-42D5-8525-0AD64064DF95}"/>
              </a:ext>
            </a:extLst>
          </p:cNvPr>
          <p:cNvSpPr/>
          <p:nvPr/>
        </p:nvSpPr>
        <p:spPr>
          <a:xfrm>
            <a:off x="2699792" y="864730"/>
            <a:ext cx="504056" cy="1000273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5BFBDE-3F5D-4191-848A-1BE25BA84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515694"/>
            <a:ext cx="5112568" cy="9361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71D95F8-1CAB-4723-AE58-16CFE60464E4}"/>
              </a:ext>
            </a:extLst>
          </p:cNvPr>
          <p:cNvSpPr/>
          <p:nvPr/>
        </p:nvSpPr>
        <p:spPr>
          <a:xfrm>
            <a:off x="2951820" y="3596935"/>
            <a:ext cx="2412268" cy="203309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636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757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283968" y="1815666"/>
            <a:ext cx="4320480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83968" y="4443958"/>
            <a:ext cx="4320480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6068222-E397-4EB0-876F-18DDE7BDE750}"/>
              </a:ext>
            </a:extLst>
          </p:cNvPr>
          <p:cNvSpPr txBox="1">
            <a:spLocks/>
          </p:cNvSpPr>
          <p:nvPr/>
        </p:nvSpPr>
        <p:spPr>
          <a:xfrm>
            <a:off x="179512" y="843558"/>
            <a:ext cx="3456384" cy="194421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600" dirty="0">
                <a:solidFill>
                  <a:schemeClr val="bg1"/>
                </a:solidFill>
              </a:rPr>
              <a:t>서울 고령자 현황 통계</a:t>
            </a:r>
            <a:endParaRPr lang="en-US" altLang="ko-KR" sz="2600" dirty="0">
              <a:solidFill>
                <a:schemeClr val="bg1"/>
              </a:solidFill>
            </a:endParaRPr>
          </a:p>
          <a:p>
            <a:r>
              <a:rPr lang="en-US" altLang="ko-KR" sz="2600" dirty="0">
                <a:solidFill>
                  <a:schemeClr val="bg1"/>
                </a:solidFill>
              </a:rPr>
              <a:t>(</a:t>
            </a:r>
            <a:r>
              <a:rPr lang="ko-KR" altLang="en-US" sz="2600" dirty="0">
                <a:solidFill>
                  <a:schemeClr val="bg1"/>
                </a:solidFill>
              </a:rPr>
              <a:t>노인 인구 비율</a:t>
            </a:r>
            <a:r>
              <a:rPr lang="en-US" altLang="ko-KR" sz="2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56100" y="843558"/>
            <a:ext cx="457699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  <a:cs typeface="Arial" pitchFamily="34" charset="0"/>
              </a:rPr>
              <a:t>고령자 </a:t>
            </a:r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: 65</a:t>
            </a:r>
            <a:r>
              <a:rPr lang="ko-KR" altLang="en-US" sz="1200" b="1" dirty="0">
                <a:solidFill>
                  <a:srgbClr val="002060"/>
                </a:solidFill>
                <a:cs typeface="Arial" pitchFamily="34" charset="0"/>
              </a:rPr>
              <a:t>세 이상의 성인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한국에서 날이 갈수록 고령화 문제가 심각해지고 있으며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최근에 부동산 가격이 급상승하여 이 둘간의 관계가 있는지 확인해보고자 한다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이 데이터에서 단순 노인인구를 비교하기 보다는 인구 수 대비 노인인구가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좀 더 정확한 상관관계를 보여줄 것 같아 정리할 예정이다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또한 외국인 인구는 너무 적어서 제외 할 예정이다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70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16579" y="1591124"/>
            <a:ext cx="325169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1.</a:t>
            </a:r>
            <a:r>
              <a:rPr lang="ko-KR" altLang="en-US" sz="900" b="1" dirty="0">
                <a:cs typeface="Arial" pitchFamily="34" charset="0"/>
              </a:rPr>
              <a:t> 좀 더 명확하게 알기 쉽게 </a:t>
            </a:r>
            <a:r>
              <a:rPr lang="en-US" altLang="ko-KR" sz="900" b="1" dirty="0">
                <a:cs typeface="Arial" pitchFamily="34" charset="0"/>
              </a:rPr>
              <a:t>‘</a:t>
            </a:r>
            <a:r>
              <a:rPr lang="ko-KR" altLang="en-US" sz="900" b="1" dirty="0">
                <a:cs typeface="Arial" pitchFamily="34" charset="0"/>
              </a:rPr>
              <a:t>전체인구</a:t>
            </a:r>
            <a:r>
              <a:rPr lang="en-US" altLang="ko-KR" sz="900" b="1" dirty="0">
                <a:cs typeface="Arial" pitchFamily="34" charset="0"/>
              </a:rPr>
              <a:t>(</a:t>
            </a:r>
            <a:r>
              <a:rPr lang="ko-KR" altLang="en-US" sz="900" b="1" dirty="0">
                <a:cs typeface="Arial" pitchFamily="34" charset="0"/>
              </a:rPr>
              <a:t>계</a:t>
            </a:r>
            <a:r>
              <a:rPr lang="en-US" altLang="ko-KR" sz="900" b="1" dirty="0">
                <a:cs typeface="Arial" pitchFamily="34" charset="0"/>
              </a:rPr>
              <a:t>)’</a:t>
            </a:r>
            <a:r>
              <a:rPr lang="ko-KR" altLang="en-US" sz="900" b="1" dirty="0">
                <a:cs typeface="Arial" pitchFamily="34" charset="0"/>
              </a:rPr>
              <a:t>로 열 이름을 수정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Elder.rename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(columns{'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전체인구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 : 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전체인구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)',})</a:t>
            </a: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필요</a:t>
            </a:r>
            <a:r>
              <a:rPr lang="en-US" altLang="ko-KR" sz="900" b="1" dirty="0">
                <a:cs typeface="Arial" pitchFamily="34" charset="0"/>
              </a:rPr>
              <a:t> </a:t>
            </a:r>
            <a:r>
              <a:rPr lang="ko-KR" altLang="en-US" sz="900" b="1" dirty="0">
                <a:cs typeface="Arial" pitchFamily="34" charset="0"/>
              </a:rPr>
              <a:t>없는 열과 행을 삭제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Elder1_1.drop([0,1],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inplace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 = True)</a:t>
            </a: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가진 데이터가 동 데이터 여서 구 데이터로 필터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Elder1_2 = Elder1_1[Elder1_1['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동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'] == 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소계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']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ko-KR" altLang="en-US" sz="2600" dirty="0">
                <a:solidFill>
                  <a:schemeClr val="accent1"/>
                </a:solidFill>
              </a:rPr>
              <a:t>서울 </a:t>
            </a:r>
            <a:r>
              <a:rPr lang="ko-KR" altLang="en-US" sz="2600" b="1" dirty="0">
                <a:solidFill>
                  <a:schemeClr val="accent1"/>
                </a:solidFill>
              </a:rPr>
              <a:t>고령자</a:t>
            </a:r>
            <a:r>
              <a:rPr lang="ko-KR" altLang="en-US" sz="2600" dirty="0">
                <a:solidFill>
                  <a:schemeClr val="accent1"/>
                </a:solidFill>
              </a:rPr>
              <a:t> 현황 통계 데이터 전 처리 </a:t>
            </a:r>
            <a:r>
              <a:rPr lang="en-US" altLang="ko-KR" sz="2600" b="1" dirty="0">
                <a:solidFill>
                  <a:schemeClr val="accent1"/>
                </a:solidFill>
              </a:rPr>
              <a:t>(1)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2826896" y="2379632"/>
            <a:ext cx="216024" cy="8273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실내, 스크린샷, 묶음이(가) 표시된 사진&#10;&#10;자동 생성된 설명">
            <a:extLst>
              <a:ext uri="{FF2B5EF4-FFF2-40B4-BE49-F238E27FC236}">
                <a16:creationId xmlns:a16="http://schemas.microsoft.com/office/drawing/2014/main" id="{DC9DA043-69EE-4AB6-9039-D70AD1CD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45" y="563141"/>
            <a:ext cx="5313034" cy="18645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B70D3C-9A98-4F6A-8D5A-7596E743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5" y="3410996"/>
            <a:ext cx="5313031" cy="129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76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275856" y="1966325"/>
            <a:ext cx="576064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1.</a:t>
            </a:r>
            <a:r>
              <a:rPr lang="ko-KR" altLang="en-US" sz="900" b="1" dirty="0">
                <a:cs typeface="Arial" pitchFamily="34" charset="0"/>
              </a:rPr>
              <a:t>노인 비율 열 추가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Elder1_4["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노인 비율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%(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)"] = round(Elder1_4["65</a:t>
            </a:r>
            <a:r>
              <a:rPr lang="ko-KR" altLang="en-US" sz="900" b="1" dirty="0" err="1">
                <a:solidFill>
                  <a:srgbClr val="FF0000"/>
                </a:solidFill>
                <a:cs typeface="Arial" pitchFamily="34" charset="0"/>
              </a:rPr>
              <a:t>세이상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 인구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)"]/ Elder1_4["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전체인구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)"] * 100,2)</a:t>
            </a: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필요</a:t>
            </a:r>
            <a:r>
              <a:rPr lang="en-US" altLang="ko-KR" sz="900" b="1" dirty="0">
                <a:cs typeface="Arial" pitchFamily="34" charset="0"/>
              </a:rPr>
              <a:t> </a:t>
            </a:r>
            <a:r>
              <a:rPr lang="ko-KR" altLang="en-US" sz="900" b="1" dirty="0">
                <a:cs typeface="Arial" pitchFamily="34" charset="0"/>
              </a:rPr>
              <a:t>없는 열을 삭제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Elder1_5=Elder1_4.loc[:,['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기간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','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자치구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','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노인 비율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%(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)','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노인 비율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%(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남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)','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노인 비율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%(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)']]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ko-KR" altLang="en-US" sz="2600" dirty="0">
                <a:solidFill>
                  <a:schemeClr val="accent1"/>
                </a:solidFill>
              </a:rPr>
              <a:t>서울 </a:t>
            </a:r>
            <a:r>
              <a:rPr lang="ko-KR" altLang="en-US" sz="2600" b="1" dirty="0">
                <a:solidFill>
                  <a:schemeClr val="accent1"/>
                </a:solidFill>
              </a:rPr>
              <a:t>고령자</a:t>
            </a:r>
            <a:r>
              <a:rPr lang="ko-KR" altLang="en-US" sz="2600" dirty="0">
                <a:solidFill>
                  <a:schemeClr val="accent1"/>
                </a:solidFill>
              </a:rPr>
              <a:t> 현황 통계 데이터 전 처리 </a:t>
            </a:r>
            <a:r>
              <a:rPr lang="en-US" altLang="ko-KR" sz="2600" b="1" dirty="0">
                <a:solidFill>
                  <a:schemeClr val="accent1"/>
                </a:solidFill>
              </a:rPr>
              <a:t>(2)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2231740" y="2075294"/>
            <a:ext cx="180020" cy="121653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8" y="3291830"/>
            <a:ext cx="3793882" cy="16549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7A7718-7E1F-4B38-8CEB-4350A5012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735970"/>
            <a:ext cx="5400600" cy="133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44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757"/>
            <a:ext cx="3635896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2607754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11510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2000" y="4803998"/>
            <a:ext cx="3528392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6068222-E397-4EB0-876F-18DDE7BDE750}"/>
              </a:ext>
            </a:extLst>
          </p:cNvPr>
          <p:cNvSpPr txBox="1">
            <a:spLocks/>
          </p:cNvSpPr>
          <p:nvPr/>
        </p:nvSpPr>
        <p:spPr>
          <a:xfrm>
            <a:off x="-135142" y="1203598"/>
            <a:ext cx="3906180" cy="194421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600" dirty="0">
                <a:solidFill>
                  <a:schemeClr val="bg1"/>
                </a:solidFill>
              </a:rPr>
              <a:t>서울시</a:t>
            </a:r>
            <a:r>
              <a:rPr lang="en-US" altLang="ko-KR" sz="2600" dirty="0">
                <a:solidFill>
                  <a:schemeClr val="bg1"/>
                </a:solidFill>
              </a:rPr>
              <a:t> </a:t>
            </a:r>
            <a:r>
              <a:rPr lang="ko-KR" altLang="en-US" sz="2600" dirty="0">
                <a:solidFill>
                  <a:schemeClr val="bg1"/>
                </a:solidFill>
              </a:rPr>
              <a:t>각 구별 연령별</a:t>
            </a:r>
            <a:endParaRPr lang="en-US" altLang="ko-KR" sz="2600" dirty="0">
              <a:solidFill>
                <a:schemeClr val="bg1"/>
              </a:solidFill>
            </a:endParaRPr>
          </a:p>
          <a:p>
            <a:r>
              <a:rPr lang="ko-KR" altLang="en-US" sz="2600" dirty="0">
                <a:solidFill>
                  <a:schemeClr val="bg1"/>
                </a:solidFill>
              </a:rPr>
              <a:t>인구 현황</a:t>
            </a:r>
            <a:endParaRPr lang="en-US" altLang="ko-KR" sz="26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7B46E02C-D884-4BF2-BAE5-028BEEC56DD1}"/>
              </a:ext>
            </a:extLst>
          </p:cNvPr>
          <p:cNvSpPr txBox="1">
            <a:spLocks/>
          </p:cNvSpPr>
          <p:nvPr/>
        </p:nvSpPr>
        <p:spPr>
          <a:xfrm>
            <a:off x="4344264" y="419383"/>
            <a:ext cx="4896420" cy="437674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b="1" dirty="0">
                <a:solidFill>
                  <a:srgbClr val="002060"/>
                </a:solidFill>
              </a:rPr>
              <a:t>미성년자 기준 </a:t>
            </a:r>
            <a:r>
              <a:rPr lang="en-US" altLang="ko-KR" sz="1200" b="1" dirty="0">
                <a:solidFill>
                  <a:srgbClr val="002060"/>
                </a:solidFill>
              </a:rPr>
              <a:t>: 0 ~ 19</a:t>
            </a:r>
            <a:r>
              <a:rPr lang="ko-KR" altLang="en-US" sz="1200" b="1" dirty="0">
                <a:solidFill>
                  <a:srgbClr val="002060"/>
                </a:solidFill>
              </a:rPr>
              <a:t>세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pPr algn="l"/>
            <a:r>
              <a:rPr lang="ko-KR" altLang="en-US" sz="1200" b="1" dirty="0">
                <a:solidFill>
                  <a:srgbClr val="002060"/>
                </a:solidFill>
              </a:rPr>
              <a:t>성인 기준 </a:t>
            </a:r>
            <a:r>
              <a:rPr lang="en-US" altLang="ko-KR" sz="1200" b="1" dirty="0">
                <a:solidFill>
                  <a:srgbClr val="002060"/>
                </a:solidFill>
              </a:rPr>
              <a:t>: 20 ~ 59</a:t>
            </a:r>
            <a:r>
              <a:rPr lang="ko-KR" altLang="en-US" sz="1200" b="1" dirty="0">
                <a:solidFill>
                  <a:srgbClr val="002060"/>
                </a:solidFill>
              </a:rPr>
              <a:t>세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pPr algn="l"/>
            <a:r>
              <a:rPr lang="ko-KR" altLang="en-US" sz="1050" b="1" dirty="0"/>
              <a:t>남녀 성비 </a:t>
            </a:r>
            <a:r>
              <a:rPr lang="en-US" altLang="ko-KR" sz="1050" b="1" dirty="0"/>
              <a:t>= </a:t>
            </a:r>
            <a:r>
              <a:rPr lang="ko-KR" altLang="en-US" sz="1050" b="1" dirty="0"/>
              <a:t>남성 인구 </a:t>
            </a:r>
            <a:r>
              <a:rPr lang="en-US" altLang="ko-KR" sz="1050" b="1" dirty="0"/>
              <a:t>/ </a:t>
            </a:r>
            <a:r>
              <a:rPr lang="ko-KR" altLang="en-US" sz="1050" b="1" dirty="0"/>
              <a:t>여성인구 </a:t>
            </a:r>
            <a:r>
              <a:rPr lang="en-US" altLang="ko-KR" sz="1050" b="1" dirty="0"/>
              <a:t>* 100</a:t>
            </a:r>
          </a:p>
          <a:p>
            <a:pPr marL="171450" indent="-171450" algn="l">
              <a:buFont typeface="Symbol" panose="05050102010706020507" pitchFamily="18" charset="2"/>
              <a:buChar char="Þ"/>
            </a:pPr>
            <a:r>
              <a:rPr lang="ko-KR" altLang="en-US" sz="1050" b="1" dirty="0"/>
              <a:t>남녀 성비가 </a:t>
            </a:r>
            <a:r>
              <a:rPr lang="en-US" altLang="ko-KR" sz="1050" b="1" dirty="0"/>
              <a:t>100 </a:t>
            </a:r>
            <a:r>
              <a:rPr lang="ko-KR" altLang="en-US" sz="1050" b="1" dirty="0"/>
              <a:t>이하면 여성인구가 많다</a:t>
            </a:r>
            <a:r>
              <a:rPr lang="en-US" altLang="ko-KR" sz="1050" b="1" dirty="0"/>
              <a:t>!</a:t>
            </a:r>
          </a:p>
          <a:p>
            <a:pPr marL="171450" indent="-171450" algn="l">
              <a:buFont typeface="Symbol" panose="05050102010706020507" pitchFamily="18" charset="2"/>
              <a:buChar char="Þ"/>
            </a:pPr>
            <a:endParaRPr lang="en-US" altLang="ko-KR" sz="1050" b="1" dirty="0"/>
          </a:p>
          <a:p>
            <a:pPr marL="171450" indent="-171450" algn="l">
              <a:buFont typeface="Symbol" panose="05050102010706020507" pitchFamily="18" charset="2"/>
              <a:buChar char="Þ"/>
            </a:pPr>
            <a:endParaRPr lang="en-US" altLang="ko-KR" sz="1050" b="1" dirty="0"/>
          </a:p>
          <a:p>
            <a:pPr marL="171450" indent="-171450" algn="l">
              <a:buFont typeface="Symbol" panose="05050102010706020507" pitchFamily="18" charset="2"/>
              <a:buChar char="Þ"/>
            </a:pPr>
            <a:endParaRPr lang="en-US" altLang="ko-KR" sz="1050" b="1" dirty="0"/>
          </a:p>
          <a:p>
            <a:pPr marL="171450" indent="-171450" algn="l">
              <a:buFont typeface="Symbol" panose="05050102010706020507" pitchFamily="18" charset="2"/>
              <a:buChar char="Þ"/>
            </a:pPr>
            <a:endParaRPr lang="en-US" altLang="ko-KR" sz="1050" b="1" dirty="0"/>
          </a:p>
          <a:p>
            <a:pPr marL="171450" indent="-171450" algn="l">
              <a:buFont typeface="Symbol" panose="05050102010706020507" pitchFamily="18" charset="2"/>
              <a:buChar char="Þ"/>
            </a:pPr>
            <a:endParaRPr lang="en-US" altLang="ko-KR" sz="1050" b="1" dirty="0"/>
          </a:p>
          <a:p>
            <a:pPr marL="171450" indent="-171450" algn="l">
              <a:buFont typeface="Symbol" panose="05050102010706020507" pitchFamily="18" charset="2"/>
              <a:buChar char="Þ"/>
            </a:pPr>
            <a:endParaRPr lang="en-US" altLang="ko-KR" sz="1050" b="1" dirty="0"/>
          </a:p>
          <a:p>
            <a:pPr algn="l"/>
            <a:endParaRPr lang="en-US" altLang="ko-KR" sz="1050" b="1" dirty="0"/>
          </a:p>
          <a:p>
            <a:pPr algn="l"/>
            <a:r>
              <a:rPr lang="ko-KR" altLang="en-US" sz="1050" b="1" dirty="0"/>
              <a:t>기존 </a:t>
            </a:r>
            <a:r>
              <a:rPr lang="en-US" altLang="ko-KR" sz="1050" b="1" dirty="0"/>
              <a:t>raw data</a:t>
            </a:r>
            <a:r>
              <a:rPr lang="ko-KR" altLang="en-US" sz="1050" b="1" dirty="0"/>
              <a:t>는 </a:t>
            </a:r>
            <a:r>
              <a:rPr lang="en-US" altLang="ko-KR" sz="1050" b="1" dirty="0"/>
              <a:t>2017 ~ 2020</a:t>
            </a:r>
            <a:r>
              <a:rPr lang="ko-KR" altLang="en-US" sz="1050" b="1" dirty="0"/>
              <a:t>년 기간의 서울시 각 구별로</a:t>
            </a:r>
            <a:r>
              <a:rPr lang="en-US" altLang="ko-KR" sz="1050" b="1" dirty="0"/>
              <a:t> 10</a:t>
            </a:r>
            <a:r>
              <a:rPr lang="ko-KR" altLang="en-US" sz="1050" b="1" dirty="0"/>
              <a:t>년 단위로 </a:t>
            </a:r>
            <a:endParaRPr lang="en-US" altLang="ko-KR" sz="1050" b="1" dirty="0"/>
          </a:p>
          <a:p>
            <a:pPr algn="l"/>
            <a:endParaRPr lang="en-US" altLang="ko-KR" sz="1050" b="1" dirty="0"/>
          </a:p>
          <a:p>
            <a:pPr algn="l"/>
            <a:r>
              <a:rPr lang="ko-KR" altLang="en-US" sz="1050" b="1" dirty="0"/>
              <a:t>남성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여성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총 인구 수로 구분 되어있다</a:t>
            </a:r>
            <a:r>
              <a:rPr lang="en-US" altLang="ko-KR" sz="1050" b="1" dirty="0"/>
              <a:t>.</a:t>
            </a:r>
          </a:p>
          <a:p>
            <a:pPr algn="l"/>
            <a:endParaRPr lang="en-US" altLang="ko-KR" sz="1050" b="1" dirty="0"/>
          </a:p>
          <a:p>
            <a:pPr algn="l"/>
            <a:r>
              <a:rPr lang="ko-KR" altLang="en-US" sz="1050" b="1" dirty="0"/>
              <a:t>이러한 </a:t>
            </a:r>
            <a:r>
              <a:rPr lang="en-US" altLang="ko-KR" sz="1050" b="1" dirty="0"/>
              <a:t>Raw Data</a:t>
            </a:r>
            <a:r>
              <a:rPr lang="ko-KR" altLang="en-US" sz="1050" b="1" dirty="0"/>
              <a:t>를 </a:t>
            </a:r>
            <a:r>
              <a:rPr lang="en-US" altLang="ko-KR" sz="1050" b="1" dirty="0"/>
              <a:t>0~19</a:t>
            </a:r>
            <a:r>
              <a:rPr lang="ko-KR" altLang="en-US" sz="1050" b="1" dirty="0"/>
              <a:t>세 미성년자 및 비율</a:t>
            </a:r>
            <a:r>
              <a:rPr lang="en-US" altLang="ko-KR" sz="1050" b="1" dirty="0"/>
              <a:t>, 20~59</a:t>
            </a:r>
            <a:r>
              <a:rPr lang="ko-KR" altLang="en-US" sz="1050" b="1" dirty="0"/>
              <a:t>세 성인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및 비율</a:t>
            </a:r>
            <a:r>
              <a:rPr lang="en-US" altLang="ko-KR" sz="1050" b="1" dirty="0"/>
              <a:t>,</a:t>
            </a:r>
          </a:p>
          <a:p>
            <a:pPr algn="l"/>
            <a:endParaRPr lang="en-US" altLang="ko-KR" sz="1050" b="1" dirty="0"/>
          </a:p>
          <a:p>
            <a:pPr algn="l"/>
            <a:r>
              <a:rPr lang="ko-KR" altLang="en-US" sz="1050" b="1" dirty="0"/>
              <a:t>남녀 성비 데이터로 구분해 데이터 프레임을 만들 예정이다</a:t>
            </a:r>
            <a:r>
              <a:rPr lang="en-US" altLang="ko-KR" sz="1050" b="1" dirty="0"/>
              <a:t>.</a:t>
            </a:r>
            <a:r>
              <a:rPr lang="ko-KR" altLang="en-US" sz="105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254180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1"/>
                </a:solidFill>
              </a:rPr>
              <a:t>3-2.</a:t>
            </a:r>
            <a:r>
              <a:rPr lang="ko-KR" altLang="en-US" b="1" dirty="0">
                <a:solidFill>
                  <a:schemeClr val="accent1"/>
                </a:solidFill>
              </a:rPr>
              <a:t>데이터 전처리 및 분석 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>
                <a:solidFill>
                  <a:schemeClr val="accent1"/>
                </a:solidFill>
              </a:rPr>
              <a:t>연령별 인구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3037074" y="2334544"/>
            <a:ext cx="180024" cy="78422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7735348-6E86-47DA-9C53-61677621D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2" y="838835"/>
            <a:ext cx="6128489" cy="1611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9A1967-64C3-482D-B824-329749B1645E}"/>
              </a:ext>
            </a:extLst>
          </p:cNvPr>
          <p:cNvSpPr txBox="1"/>
          <p:nvPr/>
        </p:nvSpPr>
        <p:spPr>
          <a:xfrm>
            <a:off x="5211252" y="2280464"/>
            <a:ext cx="351363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열의 이름을 </a:t>
            </a:r>
            <a:r>
              <a:rPr lang="ko-KR" altLang="en-US" sz="900" b="1" dirty="0" err="1">
                <a:cs typeface="Arial" pitchFamily="34" charset="0"/>
              </a:rPr>
              <a:t>나이대</a:t>
            </a:r>
            <a:r>
              <a:rPr lang="ko-KR" altLang="en-US" sz="900" b="1" dirty="0">
                <a:cs typeface="Arial" pitchFamily="34" charset="0"/>
              </a:rPr>
              <a:t> 별로 보기 쉽게 </a:t>
            </a:r>
            <a:r>
              <a:rPr lang="en-US" altLang="ko-KR" sz="900" b="1" dirty="0" err="1">
                <a:solidFill>
                  <a:srgbClr val="FF0000"/>
                </a:solidFill>
                <a:cs typeface="Arial" pitchFamily="34" charset="0"/>
              </a:rPr>
              <a:t>pandas.rename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()</a:t>
            </a: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미성년자</a:t>
            </a:r>
            <a:r>
              <a:rPr lang="en-US" altLang="ko-KR" sz="900" b="1" dirty="0">
                <a:cs typeface="Arial" pitchFamily="34" charset="0"/>
              </a:rPr>
              <a:t>, </a:t>
            </a:r>
            <a:r>
              <a:rPr lang="ko-KR" altLang="en-US" sz="900" b="1" dirty="0">
                <a:cs typeface="Arial" pitchFamily="34" charset="0"/>
              </a:rPr>
              <a:t>성인 연령 구간을 빈 리스트에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append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행정구역에 불필요한 단어 </a:t>
            </a:r>
            <a:r>
              <a:rPr lang="ko-KR" altLang="en-US" sz="900" b="1" dirty="0" err="1">
                <a:cs typeface="Arial" pitchFamily="34" charset="0"/>
              </a:rPr>
              <a:t>슬라이싱</a:t>
            </a:r>
            <a:r>
              <a:rPr lang="ko-KR" altLang="en-US" sz="900" b="1" dirty="0">
                <a:cs typeface="Arial" pitchFamily="34" charset="0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[ * : * ]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4. </a:t>
            </a:r>
            <a:r>
              <a:rPr lang="ko-KR" altLang="en-US" sz="900" b="1" dirty="0">
                <a:cs typeface="Arial" pitchFamily="34" charset="0"/>
              </a:rPr>
              <a:t>행정구역 가나다 순으로 정렬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800" b="1" dirty="0">
              <a:solidFill>
                <a:schemeClr val="accent2"/>
              </a:solidFill>
              <a:cs typeface="Arial" pitchFamily="34" charset="0"/>
            </a:endParaRPr>
          </a:p>
          <a:p>
            <a:endParaRPr lang="en-US" altLang="ko-KR" sz="800" b="1" dirty="0">
              <a:solidFill>
                <a:schemeClr val="accent2"/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A673B38F-9BBD-4927-9509-7045A44CE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187078"/>
            <a:ext cx="4096322" cy="16290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6BFD48-8A79-497F-85A9-E16DBA81A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6855" y="3994467"/>
            <a:ext cx="3366434" cy="2777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F5D964-F7A7-4229-9571-11D89BF41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6855" y="2631409"/>
            <a:ext cx="3366434" cy="2869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B884C7D-87D7-4417-8340-B28DEBAF8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6855" y="3296319"/>
            <a:ext cx="3572416" cy="2777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81ACE6-BB2C-4F87-AC4A-0A7E7AF6B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6855" y="4578114"/>
            <a:ext cx="3479346" cy="2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89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5A5B94D4-3D49-4FDF-A22F-F1B887620FF7}"/>
              </a:ext>
            </a:extLst>
          </p:cNvPr>
          <p:cNvSpPr/>
          <p:nvPr/>
        </p:nvSpPr>
        <p:spPr>
          <a:xfrm>
            <a:off x="329259" y="199842"/>
            <a:ext cx="720080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72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AB197-2A37-4E97-B808-E930990DA8F2}"/>
              </a:ext>
            </a:extLst>
          </p:cNvPr>
          <p:cNvSpPr txBox="1"/>
          <p:nvPr/>
        </p:nvSpPr>
        <p:spPr>
          <a:xfrm>
            <a:off x="1115614" y="267494"/>
            <a:ext cx="5976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명조" panose="02030600000101010101" pitchFamily="18" charset="-127"/>
                <a:ea typeface="HY견명조" panose="02030600000101010101" pitchFamily="18" charset="-127"/>
              </a:rPr>
              <a:t>1.</a:t>
            </a:r>
            <a:r>
              <a:rPr lang="ko-KR" altLang="en-US" sz="3200" dirty="0">
                <a:latin typeface="HY견명조" panose="02030600000101010101" pitchFamily="18" charset="-127"/>
                <a:ea typeface="HY견명조" panose="02030600000101010101" pitchFamily="18" charset="-127"/>
              </a:rPr>
              <a:t> 프로젝트 배경</a:t>
            </a:r>
            <a:endParaRPr lang="en-US" altLang="ko-KR" sz="3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7CF2CB1A-BC89-49A1-A1C3-EB132B303110}"/>
              </a:ext>
            </a:extLst>
          </p:cNvPr>
          <p:cNvSpPr>
            <a:spLocks noChangeAspect="1"/>
          </p:cNvSpPr>
          <p:nvPr/>
        </p:nvSpPr>
        <p:spPr>
          <a:xfrm rot="1098670">
            <a:off x="351902" y="228202"/>
            <a:ext cx="674794" cy="674803"/>
          </a:xfrm>
          <a:custGeom>
            <a:avLst/>
            <a:gdLst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492581 w 2792781"/>
              <a:gd name="connsiteY19" fmla="*/ 59745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10031 w 2792781"/>
              <a:gd name="connsiteY20" fmla="*/ 55102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89570 w 2792781"/>
              <a:gd name="connsiteY20" fmla="*/ 558246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77535 w 2792781"/>
              <a:gd name="connsiteY20" fmla="*/ 56065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92781" h="2792819">
                <a:moveTo>
                  <a:pt x="1284573" y="948871"/>
                </a:moveTo>
                <a:lnTo>
                  <a:pt x="1223832" y="962294"/>
                </a:lnTo>
                <a:cubicBezTo>
                  <a:pt x="1087903" y="1014813"/>
                  <a:pt x="1016326" y="1282223"/>
                  <a:pt x="1043518" y="1430098"/>
                </a:cubicBezTo>
                <a:cubicBezTo>
                  <a:pt x="1070710" y="1577973"/>
                  <a:pt x="1171040" y="1859512"/>
                  <a:pt x="1386987" y="1849546"/>
                </a:cubicBezTo>
                <a:cubicBezTo>
                  <a:pt x="1565156" y="1841323"/>
                  <a:pt x="1632034" y="1660529"/>
                  <a:pt x="1618575" y="1404506"/>
                </a:cubicBezTo>
                <a:cubicBezTo>
                  <a:pt x="1612499" y="1363296"/>
                  <a:pt x="1606375" y="1322011"/>
                  <a:pt x="1600392" y="1280945"/>
                </a:cubicBezTo>
                <a:cubicBezTo>
                  <a:pt x="1554724" y="1081183"/>
                  <a:pt x="1426207" y="939857"/>
                  <a:pt x="1284573" y="948871"/>
                </a:cubicBezTo>
                <a:close/>
                <a:moveTo>
                  <a:pt x="1116072" y="28470"/>
                </a:moveTo>
                <a:cubicBezTo>
                  <a:pt x="1308266" y="-11007"/>
                  <a:pt x="1510998" y="-10375"/>
                  <a:pt x="1712109" y="36298"/>
                </a:cubicBezTo>
                <a:cubicBezTo>
                  <a:pt x="2355664" y="185651"/>
                  <a:pt x="2806475" y="765586"/>
                  <a:pt x="2792464" y="1426096"/>
                </a:cubicBezTo>
                <a:lnTo>
                  <a:pt x="2781970" y="1425874"/>
                </a:lnTo>
                <a:cubicBezTo>
                  <a:pt x="2783089" y="1429650"/>
                  <a:pt x="2783425" y="1433677"/>
                  <a:pt x="2783658" y="1437884"/>
                </a:cubicBezTo>
                <a:cubicBezTo>
                  <a:pt x="2789603" y="1608192"/>
                  <a:pt x="2605655" y="1963014"/>
                  <a:pt x="2168456" y="1966753"/>
                </a:cubicBezTo>
                <a:cubicBezTo>
                  <a:pt x="1956121" y="1961037"/>
                  <a:pt x="1801537" y="1793434"/>
                  <a:pt x="1783469" y="1720806"/>
                </a:cubicBezTo>
                <a:cubicBezTo>
                  <a:pt x="1685367" y="2135654"/>
                  <a:pt x="1439647" y="2214393"/>
                  <a:pt x="1207530" y="2184949"/>
                </a:cubicBezTo>
                <a:cubicBezTo>
                  <a:pt x="975413" y="2155505"/>
                  <a:pt x="727700" y="1835231"/>
                  <a:pt x="665177" y="1414143"/>
                </a:cubicBezTo>
                <a:cubicBezTo>
                  <a:pt x="603794" y="1000733"/>
                  <a:pt x="851086" y="730872"/>
                  <a:pt x="1098227" y="658997"/>
                </a:cubicBezTo>
                <a:cubicBezTo>
                  <a:pt x="1133533" y="648729"/>
                  <a:pt x="1170168" y="645766"/>
                  <a:pt x="1207530" y="643336"/>
                </a:cubicBezTo>
                <a:cubicBezTo>
                  <a:pt x="1393171" y="631265"/>
                  <a:pt x="1448206" y="703726"/>
                  <a:pt x="1538035" y="806954"/>
                </a:cubicBezTo>
                <a:cubicBezTo>
                  <a:pt x="1520299" y="728244"/>
                  <a:pt x="1516836" y="696354"/>
                  <a:pt x="1501006" y="608287"/>
                </a:cubicBezTo>
                <a:lnTo>
                  <a:pt x="1777535" y="560654"/>
                </a:lnTo>
                <a:lnTo>
                  <a:pt x="1984595" y="1471384"/>
                </a:lnTo>
                <a:cubicBezTo>
                  <a:pt x="2027521" y="1790522"/>
                  <a:pt x="2466004" y="1739910"/>
                  <a:pt x="2450537" y="1407048"/>
                </a:cubicBezTo>
                <a:lnTo>
                  <a:pt x="2452602" y="1407078"/>
                </a:lnTo>
                <a:cubicBezTo>
                  <a:pt x="2458083" y="912160"/>
                  <a:pt x="2118484" y="479307"/>
                  <a:pt x="1635320" y="367177"/>
                </a:cubicBezTo>
                <a:cubicBezTo>
                  <a:pt x="1148317" y="254156"/>
                  <a:pt x="648753" y="497908"/>
                  <a:pt x="438131" y="951323"/>
                </a:cubicBezTo>
                <a:cubicBezTo>
                  <a:pt x="227508" y="1404738"/>
                  <a:pt x="363478" y="1943711"/>
                  <a:pt x="763976" y="2242956"/>
                </a:cubicBezTo>
                <a:cubicBezTo>
                  <a:pt x="1164474" y="2542201"/>
                  <a:pt x="1719882" y="2519811"/>
                  <a:pt x="2094995" y="2189301"/>
                </a:cubicBezTo>
                <a:lnTo>
                  <a:pt x="2319549" y="2444158"/>
                </a:lnTo>
                <a:cubicBezTo>
                  <a:pt x="1823854" y="2880913"/>
                  <a:pt x="1089905" y="2910500"/>
                  <a:pt x="560664" y="2515061"/>
                </a:cubicBezTo>
                <a:cubicBezTo>
                  <a:pt x="31422" y="2119621"/>
                  <a:pt x="-148255" y="1407391"/>
                  <a:pt x="130073" y="808223"/>
                </a:cubicBezTo>
                <a:cubicBezTo>
                  <a:pt x="321423" y="396294"/>
                  <a:pt x="693246" y="115320"/>
                  <a:pt x="1116072" y="284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BADAEF84-E80D-4124-953D-63DD9230582D}"/>
              </a:ext>
            </a:extLst>
          </p:cNvPr>
          <p:cNvSpPr/>
          <p:nvPr/>
        </p:nvSpPr>
        <p:spPr>
          <a:xfrm>
            <a:off x="262982" y="1052481"/>
            <a:ext cx="43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0C60F2-CC71-4C07-8C29-9748A5D4B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12664"/>
            <a:ext cx="7488832" cy="1790886"/>
          </a:xfrm>
          <a:prstGeom prst="rect">
            <a:avLst/>
          </a:prstGeom>
        </p:spPr>
      </p:pic>
      <p:sp>
        <p:nvSpPr>
          <p:cNvPr id="13" name="배경: 부동산 가격을 미치는 여러 요인들을 통해…">
            <a:extLst>
              <a:ext uri="{FF2B5EF4-FFF2-40B4-BE49-F238E27FC236}">
                <a16:creationId xmlns:a16="http://schemas.microsoft.com/office/drawing/2014/main" id="{48EDD279-008A-4D3B-ACD8-002C1D6ED296}"/>
              </a:ext>
            </a:extLst>
          </p:cNvPr>
          <p:cNvSpPr txBox="1"/>
          <p:nvPr/>
        </p:nvSpPr>
        <p:spPr>
          <a:xfrm>
            <a:off x="755576" y="3219822"/>
            <a:ext cx="4780332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/>
              <a:t>조원들 모두 평소에 관심있어 하던 주제 </a:t>
            </a:r>
            <a:r>
              <a:rPr lang="en-US" altLang="ko-KR" sz="1000" b="1" dirty="0"/>
              <a:t>(20</a:t>
            </a:r>
            <a:r>
              <a:rPr lang="ko-KR" altLang="en-US" sz="1000" b="1" dirty="0"/>
              <a:t>대 중 </a:t>
            </a:r>
            <a:r>
              <a:rPr lang="en-US" altLang="ko-KR" sz="1000" b="1" dirty="0"/>
              <a:t>~ </a:t>
            </a:r>
            <a:r>
              <a:rPr lang="ko-KR" altLang="en-US" sz="1000" b="1" dirty="0"/>
              <a:t>후반</a:t>
            </a:r>
            <a:r>
              <a:rPr lang="en-US" altLang="ko-KR" sz="1000" b="1" dirty="0"/>
              <a:t>)</a:t>
            </a:r>
          </a:p>
          <a:p>
            <a:pPr marL="228600" indent="-228600">
              <a:buAutoNum type="arabicPeriod"/>
            </a:pPr>
            <a:endParaRPr lang="en-US" altLang="ko-KR" sz="1000" dirty="0"/>
          </a:p>
          <a:p>
            <a:pPr marL="228600" indent="-228600">
              <a:buAutoNum type="arabicPeriod"/>
            </a:pPr>
            <a:endParaRPr lang="en-US" altLang="ko-KR" sz="1000" dirty="0"/>
          </a:p>
          <a:p>
            <a:pPr marL="228600" indent="-228600">
              <a:buAutoNum type="arabicPeriod"/>
            </a:pPr>
            <a:r>
              <a:rPr lang="ko-KR" altLang="en-US" sz="1000" dirty="0"/>
              <a:t>최근 뉴스 기사로 많이 접함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화제성</a:t>
            </a:r>
            <a:r>
              <a:rPr lang="en-US" altLang="ko-KR" sz="1000" b="1" dirty="0"/>
              <a:t>)</a:t>
            </a:r>
          </a:p>
          <a:p>
            <a:pPr marL="228600" indent="-228600">
              <a:buAutoNum type="arabicPeriod"/>
            </a:pPr>
            <a:endParaRPr lang="en-US" altLang="ko-KR" sz="1000" dirty="0"/>
          </a:p>
          <a:p>
            <a:pPr marL="228600" indent="-228600">
              <a:buAutoNum type="arabicPeriod"/>
            </a:pPr>
            <a:endParaRPr lang="en-US" sz="1000" dirty="0"/>
          </a:p>
          <a:p>
            <a:pPr marL="228600" indent="-228600">
              <a:buAutoNum type="arabicPeriod"/>
            </a:pPr>
            <a:r>
              <a:rPr lang="ko-KR" altLang="en-US" sz="1000" dirty="0"/>
              <a:t>데이터가 많이 쌓여 있을 것 같은 </a:t>
            </a:r>
            <a:r>
              <a:rPr lang="en-US" altLang="ko-KR" sz="1000" dirty="0"/>
              <a:t>‘</a:t>
            </a:r>
            <a:r>
              <a:rPr lang="ko-KR" altLang="en-US" sz="1000" dirty="0"/>
              <a:t>서울</a:t>
            </a:r>
            <a:r>
              <a:rPr lang="en-US" altLang="ko-KR" sz="1000" dirty="0"/>
              <a:t>’</a:t>
            </a:r>
            <a:r>
              <a:rPr lang="ko-KR" altLang="en-US" sz="1000" dirty="0"/>
              <a:t>로 지역을 한정</a:t>
            </a:r>
            <a:r>
              <a:rPr lang="en-US" altLang="ko-KR" sz="1000" dirty="0"/>
              <a:t>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데이터 확보 용이</a:t>
            </a:r>
            <a:r>
              <a:rPr lang="en-US" altLang="ko-KR" sz="1000" b="1" dirty="0"/>
              <a:t>)</a:t>
            </a:r>
          </a:p>
          <a:p>
            <a:pPr marL="228600" indent="-228600">
              <a:buAutoNum type="arabicPeriod"/>
            </a:pPr>
            <a:endParaRPr lang="en-US" altLang="ko-KR" sz="1000" b="1" dirty="0"/>
          </a:p>
          <a:p>
            <a:pPr marL="228600" indent="-228600">
              <a:buAutoNum type="arabicPeriod"/>
            </a:pPr>
            <a:endParaRPr lang="en-US" altLang="ko-KR" sz="1000" dirty="0"/>
          </a:p>
          <a:p>
            <a:pPr marL="228600" indent="-228600">
              <a:buAutoNum type="arabicPeriod"/>
            </a:pPr>
            <a:r>
              <a:rPr lang="ko-KR" altLang="en-US" sz="1000" dirty="0"/>
              <a:t>내 미래와 밀접한 관련이 있는 주제라 선택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앞으로의 부동산 시장</a:t>
            </a:r>
            <a:r>
              <a:rPr lang="en-US" altLang="ko-KR" sz="1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7864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168678" y="1325849"/>
            <a:ext cx="38734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1.  </a:t>
            </a:r>
            <a:r>
              <a:rPr lang="ko-KR" altLang="en-US" sz="900" b="1" dirty="0">
                <a:cs typeface="Arial" pitchFamily="34" charset="0"/>
              </a:rPr>
              <a:t>단순한 인구 수보다 각각의 인구수 비율과 남녀 성비의 데이터가 필요해서 데이터를 계산해서 새로운 컬럼을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추가</a:t>
            </a:r>
            <a:r>
              <a:rPr lang="ko-KR" altLang="en-US" sz="900" b="1" dirty="0">
                <a:cs typeface="Arial" pitchFamily="34" charset="0"/>
              </a:rPr>
              <a:t>하였다</a:t>
            </a:r>
            <a:r>
              <a:rPr lang="en-US" altLang="ko-KR" sz="900" b="1" dirty="0">
                <a:cs typeface="Arial" pitchFamily="34" charset="0"/>
              </a:rPr>
              <a:t>.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825"/>
            <a:ext cx="9144000" cy="5762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1"/>
                </a:solidFill>
              </a:rPr>
              <a:t>3-2.</a:t>
            </a:r>
            <a:r>
              <a:rPr lang="ko-KR" altLang="en-US" b="1" dirty="0">
                <a:solidFill>
                  <a:schemeClr val="accent1"/>
                </a:solidFill>
              </a:rPr>
              <a:t>데이터 전처리 및 분석 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>
                <a:solidFill>
                  <a:schemeClr val="accent1"/>
                </a:solidFill>
              </a:rPr>
              <a:t>연령별 인구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3037074" y="2334544"/>
            <a:ext cx="180024" cy="78422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2E3287DD-AC80-4324-8A46-E65E2630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173912"/>
            <a:ext cx="6373114" cy="1714739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BA7723DB-D111-4233-81D7-31D4EA2B4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13" y="919149"/>
            <a:ext cx="4096322" cy="1629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AE665D-9FB4-4055-B5B6-A0C8C132B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8319"/>
            <a:ext cx="3822022" cy="1784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611335-6C9B-4907-B6DF-B858F9B11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71" y="2151558"/>
            <a:ext cx="2712959" cy="17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10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Rectangle 5"/>
          <p:cNvSpPr/>
          <p:nvPr/>
        </p:nvSpPr>
        <p:spPr>
          <a:xfrm>
            <a:off x="0" y="3756"/>
            <a:ext cx="3635896" cy="25717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2" name="Straight Arrow Connector 11"/>
          <p:cNvSpPr/>
          <p:nvPr/>
        </p:nvSpPr>
        <p:spPr>
          <a:xfrm>
            <a:off x="4596574" y="2607754"/>
            <a:ext cx="3479244" cy="1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3" name="Straight Arrow Connector 13"/>
          <p:cNvSpPr/>
          <p:nvPr/>
        </p:nvSpPr>
        <p:spPr>
          <a:xfrm>
            <a:off x="4596574" y="411510"/>
            <a:ext cx="3479244" cy="1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4" name="Straight Arrow Connector 16"/>
          <p:cNvSpPr/>
          <p:nvPr/>
        </p:nvSpPr>
        <p:spPr>
          <a:xfrm>
            <a:off x="4596574" y="4803997"/>
            <a:ext cx="3479244" cy="1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diamond"/>
            <a:tailEnd type="diamond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5" name="Text Placeholder 1"/>
          <p:cNvSpPr txBox="1"/>
          <p:nvPr/>
        </p:nvSpPr>
        <p:spPr>
          <a:xfrm>
            <a:off x="-89423" y="1851670"/>
            <a:ext cx="3814742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spcBef>
                <a:spcPts val="600"/>
              </a:spcBef>
              <a:defRPr sz="2600">
                <a:solidFill>
                  <a:srgbClr val="FFFFFF"/>
                </a:solidFill>
              </a:defRPr>
            </a:pPr>
            <a:r>
              <a:rPr dirty="0" err="1">
                <a:latin typeface="Arial Unicode MS"/>
                <a:ea typeface="Arial Unicode MS"/>
                <a:cs typeface="Arial Unicode MS"/>
                <a:sym typeface="Arial Unicode MS"/>
              </a:rPr>
              <a:t>경제지표와</a:t>
            </a:r>
            <a:r>
              <a:rPr dirty="0">
                <a:latin typeface="Arial Unicode MS"/>
                <a:ea typeface="Arial Unicode MS"/>
                <a:cs typeface="Arial Unicode MS"/>
                <a:sym typeface="Arial Unicode MS"/>
              </a:rPr>
              <a:t> </a:t>
            </a:r>
            <a:r>
              <a:rPr dirty="0" err="1">
                <a:latin typeface="Arial Unicode MS"/>
                <a:ea typeface="Arial Unicode MS"/>
                <a:cs typeface="Arial Unicode MS"/>
                <a:sym typeface="Arial Unicode MS"/>
              </a:rPr>
              <a:t>부동산</a:t>
            </a:r>
            <a:r>
              <a:rPr dirty="0">
                <a:latin typeface="Arial Unicode MS"/>
                <a:ea typeface="Arial Unicode MS"/>
                <a:cs typeface="Arial Unicode MS"/>
                <a:sym typeface="Arial Unicode MS"/>
              </a:rPr>
              <a:t> </a:t>
            </a:r>
            <a:r>
              <a:rPr dirty="0" err="1">
                <a:latin typeface="Arial Unicode MS"/>
                <a:ea typeface="Arial Unicode MS"/>
                <a:cs typeface="Arial Unicode MS"/>
                <a:sym typeface="Arial Unicode MS"/>
              </a:rPr>
              <a:t>가격</a:t>
            </a:r>
            <a:r>
              <a:rPr dirty="0"/>
              <a:t> </a:t>
            </a:r>
            <a:endParaRPr dirty="0">
              <a:latin typeface="Arial Unicode MS"/>
              <a:ea typeface="Arial Unicode MS"/>
              <a:cs typeface="Arial Unicode MS"/>
              <a:sym typeface="Arial Unicode MS"/>
            </a:endParaRPr>
          </a:p>
        </p:txBody>
      </p:sp>
      <p:sp>
        <p:nvSpPr>
          <p:cNvPr id="566" name="Text Placeholder 1"/>
          <p:cNvSpPr txBox="1"/>
          <p:nvPr/>
        </p:nvSpPr>
        <p:spPr>
          <a:xfrm>
            <a:off x="4518248" y="262290"/>
            <a:ext cx="3738070" cy="4852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spcBef>
                <a:spcPts val="200"/>
              </a:spcBef>
              <a:defRPr sz="1000">
                <a:solidFill>
                  <a:srgbClr val="40404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endParaRPr lang="en-US" sz="900" dirty="0"/>
          </a:p>
          <a:p>
            <a:pPr>
              <a:spcBef>
                <a:spcPts val="200"/>
              </a:spcBef>
              <a:defRPr sz="1000">
                <a:solidFill>
                  <a:srgbClr val="40404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rPr lang="ko-KR" altLang="en-US" sz="900" b="1" dirty="0"/>
              <a:t>이번에는 시간에 따라 달라지는 경제지표와 부동산 가격사이의 </a:t>
            </a:r>
          </a:p>
          <a:p>
            <a:pPr>
              <a:spcBef>
                <a:spcPts val="200"/>
              </a:spcBef>
              <a:defRPr sz="1000">
                <a:solidFill>
                  <a:srgbClr val="40404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rPr lang="ko-KR" altLang="en-US" sz="900" b="1" dirty="0"/>
              <a:t>연관성을 알아보고자 합니다</a:t>
            </a:r>
            <a:r>
              <a:rPr lang="en-US" altLang="ko-KR" sz="900" b="1" dirty="0"/>
              <a:t>.</a:t>
            </a:r>
          </a:p>
          <a:p>
            <a:pPr>
              <a:spcBef>
                <a:spcPts val="200"/>
              </a:spcBef>
              <a:defRPr sz="1000">
                <a:solidFill>
                  <a:srgbClr val="40404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endParaRPr sz="3600" dirty="0"/>
          </a:p>
          <a:p>
            <a:pPr>
              <a:spcBef>
                <a:spcPts val="800"/>
              </a:spcBef>
              <a:defRPr sz="1000" b="1">
                <a:solidFill>
                  <a:srgbClr val="404040"/>
                </a:solidFill>
              </a:defRPr>
            </a:pPr>
            <a:endParaRPr sz="3600" dirty="0"/>
          </a:p>
          <a:p>
            <a:pPr>
              <a:spcBef>
                <a:spcPts val="800"/>
              </a:spcBef>
              <a:defRPr sz="1000" b="1">
                <a:solidFill>
                  <a:srgbClr val="404040"/>
                </a:solidFill>
              </a:defRPr>
            </a:pPr>
            <a:endParaRPr sz="3600" dirty="0"/>
          </a:p>
          <a:p>
            <a:pPr>
              <a:spcBef>
                <a:spcPts val="800"/>
              </a:spcBef>
              <a:defRPr sz="1000" b="1">
                <a:solidFill>
                  <a:srgbClr val="404040"/>
                </a:solidFill>
              </a:defRPr>
            </a:pPr>
            <a:endParaRPr sz="3600" dirty="0"/>
          </a:p>
          <a:p>
            <a:pPr marL="171450" indent="-171450">
              <a:spcBef>
                <a:spcPts val="800"/>
              </a:spcBef>
              <a:buSzPct val="100000"/>
              <a:buFont typeface="Symbol"/>
              <a:buChar char="Þ"/>
              <a:defRPr sz="1000" b="1">
                <a:solidFill>
                  <a:srgbClr val="404040"/>
                </a:solidFill>
              </a:defRPr>
            </a:pPr>
            <a:r>
              <a:rPr dirty="0" err="1"/>
              <a:t>환율</a:t>
            </a:r>
            <a:r>
              <a:rPr dirty="0"/>
              <a:t>, </a:t>
            </a:r>
            <a:r>
              <a:rPr dirty="0" err="1"/>
              <a:t>기준금리</a:t>
            </a:r>
            <a:r>
              <a:rPr dirty="0"/>
              <a:t>(</a:t>
            </a:r>
            <a:r>
              <a:rPr dirty="0" err="1"/>
              <a:t>이자율</a:t>
            </a:r>
            <a:r>
              <a:rPr dirty="0"/>
              <a:t>), </a:t>
            </a:r>
            <a:r>
              <a:rPr dirty="0" err="1"/>
              <a:t>코스피지수</a:t>
            </a:r>
            <a:r>
              <a:rPr dirty="0"/>
              <a:t>, </a:t>
            </a:r>
            <a:r>
              <a:rPr dirty="0" err="1"/>
              <a:t>가계대출량과</a:t>
            </a:r>
            <a:r>
              <a:rPr dirty="0"/>
              <a:t> </a:t>
            </a:r>
            <a:r>
              <a:rPr dirty="0" err="1"/>
              <a:t>주택담보대출량이</a:t>
            </a:r>
            <a:r>
              <a:rPr dirty="0"/>
              <a:t> </a:t>
            </a:r>
            <a:r>
              <a:rPr dirty="0" err="1"/>
              <a:t>부동산</a:t>
            </a:r>
            <a:r>
              <a:rPr dirty="0"/>
              <a:t> </a:t>
            </a:r>
            <a:r>
              <a:rPr dirty="0" err="1"/>
              <a:t>가격과의</a:t>
            </a:r>
            <a:r>
              <a:rPr dirty="0"/>
              <a:t> </a:t>
            </a:r>
            <a:r>
              <a:rPr dirty="0" err="1"/>
              <a:t>상관관계를</a:t>
            </a:r>
            <a:r>
              <a:rPr dirty="0"/>
              <a:t> </a:t>
            </a:r>
            <a:r>
              <a:rPr dirty="0" err="1"/>
              <a:t>구하고</a:t>
            </a:r>
            <a:r>
              <a:rPr dirty="0"/>
              <a:t>, </a:t>
            </a:r>
            <a:r>
              <a:rPr dirty="0" err="1"/>
              <a:t>그래프와</a:t>
            </a:r>
            <a:r>
              <a:rPr dirty="0"/>
              <a:t> </a:t>
            </a:r>
            <a:r>
              <a:rPr dirty="0" err="1"/>
              <a:t>표를</a:t>
            </a:r>
            <a:r>
              <a:rPr dirty="0"/>
              <a:t> </a:t>
            </a:r>
            <a:r>
              <a:rPr dirty="0" err="1"/>
              <a:t>이용하여</a:t>
            </a:r>
            <a:r>
              <a:rPr dirty="0"/>
              <a:t> </a:t>
            </a:r>
            <a:r>
              <a:rPr dirty="0" err="1"/>
              <a:t>시각화했습니다</a:t>
            </a:r>
            <a:r>
              <a:rPr dirty="0"/>
              <a:t>. </a:t>
            </a:r>
          </a:p>
          <a:p>
            <a:pPr marL="171450" indent="-171450">
              <a:spcBef>
                <a:spcPts val="800"/>
              </a:spcBef>
              <a:buSzPct val="100000"/>
              <a:buFont typeface="Symbol"/>
              <a:buChar char="Þ"/>
              <a:defRPr sz="1000" b="1">
                <a:solidFill>
                  <a:srgbClr val="404040"/>
                </a:solidFill>
              </a:defRPr>
            </a:pPr>
            <a:endParaRPr dirty="0"/>
          </a:p>
          <a:p>
            <a:pPr marL="171450" indent="-171450">
              <a:spcBef>
                <a:spcPts val="800"/>
              </a:spcBef>
              <a:buSzPct val="100000"/>
              <a:buFont typeface="Symbol"/>
              <a:buChar char="Þ"/>
              <a:defRPr sz="1000" b="1">
                <a:solidFill>
                  <a:srgbClr val="404040"/>
                </a:solidFill>
              </a:defRPr>
            </a:pPr>
            <a:r>
              <a:rPr dirty="0" err="1"/>
              <a:t>시각화한</a:t>
            </a:r>
            <a:r>
              <a:rPr dirty="0"/>
              <a:t> </a:t>
            </a:r>
            <a:r>
              <a:rPr dirty="0" err="1"/>
              <a:t>데이터로</a:t>
            </a:r>
            <a:r>
              <a:rPr dirty="0"/>
              <a:t> ‘</a:t>
            </a:r>
            <a:r>
              <a:rPr dirty="0" err="1"/>
              <a:t>영끌’과</a:t>
            </a:r>
            <a:r>
              <a:rPr dirty="0"/>
              <a:t> </a:t>
            </a:r>
            <a:r>
              <a:rPr dirty="0" err="1"/>
              <a:t>같은</a:t>
            </a:r>
            <a:r>
              <a:rPr dirty="0"/>
              <a:t> </a:t>
            </a:r>
            <a:r>
              <a:rPr dirty="0" err="1"/>
              <a:t>사회현상이</a:t>
            </a:r>
            <a:r>
              <a:rPr dirty="0"/>
              <a:t> </a:t>
            </a:r>
            <a:r>
              <a:rPr dirty="0" err="1"/>
              <a:t>실재하는지</a:t>
            </a:r>
            <a:r>
              <a:rPr dirty="0"/>
              <a:t> </a:t>
            </a:r>
            <a:r>
              <a:rPr dirty="0" err="1"/>
              <a:t>확인해보았습니다</a:t>
            </a:r>
            <a:r>
              <a:rPr dirty="0"/>
              <a:t>. </a:t>
            </a:r>
          </a:p>
          <a:p>
            <a:pPr marL="171450" indent="-171450">
              <a:spcBef>
                <a:spcPts val="800"/>
              </a:spcBef>
              <a:buSzPct val="100000"/>
              <a:buFont typeface="Symbol"/>
              <a:buChar char="Þ"/>
              <a:defRPr sz="1000" b="1">
                <a:solidFill>
                  <a:srgbClr val="404040"/>
                </a:solidFill>
              </a:defRPr>
            </a:pPr>
            <a:endParaRPr dirty="0"/>
          </a:p>
          <a:p>
            <a:pPr marL="171450" indent="-171450">
              <a:spcBef>
                <a:spcPts val="800"/>
              </a:spcBef>
              <a:buSzPct val="100000"/>
              <a:buFont typeface="Symbol"/>
              <a:buChar char="Þ"/>
              <a:defRPr sz="1000" b="1">
                <a:solidFill>
                  <a:srgbClr val="404040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주택대출raw.png" descr="주택대출ra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13303" cy="2512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주택대출fin.png" descr="주택대출f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06" y="2479893"/>
            <a:ext cx="5922926" cy="452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주택대출Final.png" descr="주택대출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3389097"/>
            <a:ext cx="5796136" cy="1754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Line"/>
          <p:cNvSpPr/>
          <p:nvPr/>
        </p:nvSpPr>
        <p:spPr>
          <a:xfrm>
            <a:off x="3707904" y="2098809"/>
            <a:ext cx="432048" cy="452028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  <a:effectLst>
            <a:outerShdw blurRad="38100" dist="12700" dir="54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120" name="Line"/>
          <p:cNvSpPr/>
          <p:nvPr/>
        </p:nvSpPr>
        <p:spPr>
          <a:xfrm>
            <a:off x="4356100" y="2937068"/>
            <a:ext cx="575940" cy="606939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  <a:effectLst>
            <a:outerShdw blurRad="38100" dist="12700" dir="54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121" name="TextBox 18"/>
          <p:cNvSpPr txBox="1"/>
          <p:nvPr/>
        </p:nvSpPr>
        <p:spPr>
          <a:xfrm>
            <a:off x="4211960" y="1376128"/>
            <a:ext cx="5013303" cy="1715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tIns="34289" rIns="34289" bIns="34289">
            <a:spAutoFit/>
          </a:bodyPr>
          <a:lstStyle/>
          <a:p>
            <a:pPr>
              <a:defRPr sz="1200" b="1">
                <a:latin typeface="Arial"/>
                <a:ea typeface="Arial"/>
                <a:cs typeface="Arial"/>
                <a:sym typeface="Arial"/>
              </a:defRPr>
            </a:pPr>
            <a:r>
              <a:rPr sz="1000" dirty="0"/>
              <a:t>1. 2017-2021</a:t>
            </a:r>
            <a:r>
              <a:rPr sz="1000" dirty="0">
                <a:latin typeface="Arial Unicode MS"/>
                <a:ea typeface="Arial Unicode MS"/>
                <a:cs typeface="Arial Unicode MS"/>
                <a:sym typeface="Arial Unicode MS"/>
              </a:rPr>
              <a:t>년 </a:t>
            </a:r>
            <a:r>
              <a:rPr sz="1000" dirty="0" err="1">
                <a:latin typeface="Arial Unicode MS"/>
                <a:ea typeface="Arial Unicode MS"/>
                <a:cs typeface="Arial Unicode MS"/>
                <a:sym typeface="Arial Unicode MS"/>
              </a:rPr>
              <a:t>서울시의</a:t>
            </a:r>
            <a:r>
              <a:rPr sz="1000" dirty="0">
                <a:latin typeface="Arial Unicode MS"/>
                <a:ea typeface="Arial Unicode MS"/>
                <a:cs typeface="Arial Unicode MS"/>
                <a:sym typeface="Arial Unicode MS"/>
              </a:rPr>
              <a:t> </a:t>
            </a:r>
            <a:r>
              <a:rPr sz="1000" dirty="0" err="1">
                <a:latin typeface="Arial Unicode MS"/>
                <a:ea typeface="Arial Unicode MS"/>
                <a:cs typeface="Arial Unicode MS"/>
                <a:sym typeface="Arial Unicode MS"/>
              </a:rPr>
              <a:t>월별</a:t>
            </a:r>
            <a:r>
              <a:rPr sz="1000" dirty="0">
                <a:latin typeface="Arial Unicode MS"/>
                <a:ea typeface="Arial Unicode MS"/>
                <a:cs typeface="Arial Unicode MS"/>
                <a:sym typeface="Arial Unicode MS"/>
              </a:rPr>
              <a:t> </a:t>
            </a:r>
            <a:r>
              <a:rPr sz="1000" dirty="0" err="1">
                <a:latin typeface="Arial Unicode MS"/>
                <a:ea typeface="Arial Unicode MS"/>
                <a:cs typeface="Arial Unicode MS"/>
                <a:sym typeface="Arial Unicode MS"/>
              </a:rPr>
              <a:t>주택대출</a:t>
            </a:r>
            <a:r>
              <a:rPr sz="1000" dirty="0">
                <a:latin typeface="Arial Unicode MS"/>
                <a:ea typeface="Arial Unicode MS"/>
                <a:cs typeface="Arial Unicode MS"/>
                <a:sym typeface="Arial Unicode MS"/>
              </a:rPr>
              <a:t> </a:t>
            </a:r>
            <a:r>
              <a:rPr sz="1000" dirty="0" err="1">
                <a:latin typeface="Arial Unicode MS"/>
                <a:ea typeface="Arial Unicode MS"/>
                <a:cs typeface="Arial Unicode MS"/>
                <a:sym typeface="Arial Unicode MS"/>
              </a:rPr>
              <a:t>현황을</a:t>
            </a:r>
            <a:r>
              <a:rPr sz="1000" dirty="0">
                <a:latin typeface="Arial Unicode MS"/>
                <a:ea typeface="Arial Unicode MS"/>
                <a:cs typeface="Arial Unicode MS"/>
                <a:sym typeface="Arial Unicode MS"/>
              </a:rPr>
              <a:t> </a:t>
            </a:r>
            <a:r>
              <a:rPr sz="1000" dirty="0" err="1">
                <a:latin typeface="Arial Unicode MS"/>
                <a:ea typeface="Arial Unicode MS"/>
                <a:cs typeface="Arial Unicode MS"/>
                <a:sym typeface="Arial Unicode MS"/>
              </a:rPr>
              <a:t>알아보기</a:t>
            </a:r>
            <a:r>
              <a:rPr sz="1000" dirty="0">
                <a:latin typeface="Arial Unicode MS"/>
                <a:ea typeface="Arial Unicode MS"/>
                <a:cs typeface="Arial Unicode MS"/>
                <a:sym typeface="Arial Unicode MS"/>
              </a:rPr>
              <a:t> </a:t>
            </a:r>
            <a:r>
              <a:rPr sz="1000" dirty="0" err="1">
                <a:latin typeface="Arial Unicode MS"/>
                <a:ea typeface="Arial Unicode MS"/>
                <a:cs typeface="Arial Unicode MS"/>
                <a:sym typeface="Arial Unicode MS"/>
              </a:rPr>
              <a:t>위해</a:t>
            </a:r>
            <a:r>
              <a:rPr sz="1000" dirty="0">
                <a:latin typeface="Arial Unicode MS"/>
                <a:ea typeface="Arial Unicode MS"/>
                <a:cs typeface="Arial Unicode MS"/>
                <a:sym typeface="Arial Unicode MS"/>
              </a:rPr>
              <a:t> ‘</a:t>
            </a:r>
            <a:r>
              <a:rPr sz="1000" dirty="0" err="1">
                <a:latin typeface="Arial Unicode MS"/>
                <a:ea typeface="Arial Unicode MS"/>
                <a:cs typeface="Arial Unicode MS"/>
                <a:sym typeface="Arial Unicode MS"/>
              </a:rPr>
              <a:t>주택대출</a:t>
            </a:r>
            <a:r>
              <a:rPr sz="1000" dirty="0">
                <a:latin typeface="Arial Unicode MS"/>
                <a:ea typeface="Arial Unicode MS"/>
                <a:cs typeface="Arial Unicode MS"/>
                <a:sym typeface="Arial Unicode MS"/>
              </a:rPr>
              <a:t>’ </a:t>
            </a:r>
            <a:r>
              <a:rPr sz="1000" dirty="0" err="1">
                <a:latin typeface="Arial Unicode MS"/>
                <a:ea typeface="Arial Unicode MS"/>
                <a:cs typeface="Arial Unicode MS"/>
                <a:sym typeface="Arial Unicode MS"/>
              </a:rPr>
              <a:t>통계를</a:t>
            </a:r>
            <a:r>
              <a:rPr sz="1000" dirty="0">
                <a:latin typeface="Arial Unicode MS"/>
                <a:ea typeface="Arial Unicode MS"/>
                <a:cs typeface="Arial Unicode MS"/>
                <a:sym typeface="Arial Unicode MS"/>
              </a:rPr>
              <a:t> </a:t>
            </a:r>
            <a:r>
              <a:rPr sz="1000" dirty="0" err="1">
                <a:latin typeface="Arial Unicode MS"/>
                <a:ea typeface="Arial Unicode MS"/>
                <a:cs typeface="Arial Unicode MS"/>
                <a:sym typeface="Arial Unicode MS"/>
              </a:rPr>
              <a:t>추가</a:t>
            </a:r>
            <a:endParaRPr sz="1000" dirty="0">
              <a:latin typeface="Arial Unicode MS"/>
              <a:ea typeface="Arial Unicode MS"/>
              <a:cs typeface="Arial Unicode MS"/>
              <a:sym typeface="Arial Unicode MS"/>
            </a:endParaRPr>
          </a:p>
          <a:p>
            <a:pPr>
              <a:defRPr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000" dirty="0" err="1"/>
              <a:t>pd.read_excel</a:t>
            </a:r>
            <a:r>
              <a:rPr sz="1000" dirty="0"/>
              <a:t>(‘주택대출.xlsx’)  </a:t>
            </a:r>
            <a:r>
              <a:rPr sz="1000" dirty="0" err="1"/>
              <a:t>출처</a:t>
            </a:r>
            <a:r>
              <a:rPr sz="1000" dirty="0"/>
              <a:t>: </a:t>
            </a:r>
            <a:r>
              <a:rPr sz="1000" dirty="0" err="1"/>
              <a:t>한국</a:t>
            </a:r>
            <a:r>
              <a:rPr sz="1000" dirty="0"/>
              <a:t> </a:t>
            </a:r>
            <a:r>
              <a:rPr sz="1000" dirty="0" err="1"/>
              <a:t>부동산원</a:t>
            </a:r>
            <a:r>
              <a:rPr sz="1000" dirty="0"/>
              <a:t> </a:t>
            </a:r>
          </a:p>
          <a:p>
            <a:pPr>
              <a:defRPr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00" dirty="0"/>
          </a:p>
          <a:p>
            <a:pPr>
              <a:defRPr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00" dirty="0"/>
          </a:p>
          <a:p>
            <a:pPr>
              <a:defRPr sz="1200" b="1">
                <a:latin typeface="Arial"/>
                <a:ea typeface="Arial"/>
                <a:cs typeface="Arial"/>
                <a:sym typeface="Arial"/>
              </a:defRPr>
            </a:pPr>
            <a:endParaRPr sz="1000" dirty="0"/>
          </a:p>
          <a:p>
            <a:pPr>
              <a:defRPr sz="1200" b="1">
                <a:latin typeface="Arial"/>
                <a:ea typeface="Arial"/>
                <a:cs typeface="Arial"/>
                <a:sym typeface="Arial"/>
              </a:defRPr>
            </a:pPr>
            <a:endParaRPr sz="1000" dirty="0"/>
          </a:p>
          <a:p>
            <a:pPr>
              <a:defRPr sz="1200" b="1">
                <a:latin typeface="Arial"/>
                <a:ea typeface="Arial"/>
                <a:cs typeface="Arial"/>
                <a:sym typeface="Arial"/>
              </a:defRPr>
            </a:pPr>
            <a:r>
              <a:rPr sz="1000" dirty="0"/>
              <a:t>            2. </a:t>
            </a:r>
            <a:r>
              <a:rPr sz="1000" dirty="0" err="1"/>
              <a:t>날짜와</a:t>
            </a:r>
            <a:r>
              <a:rPr sz="1000" dirty="0"/>
              <a:t> </a:t>
            </a:r>
            <a:r>
              <a:rPr sz="1000" dirty="0" err="1"/>
              <a:t>서울시의</a:t>
            </a:r>
            <a:r>
              <a:rPr sz="1000" dirty="0"/>
              <a:t> </a:t>
            </a:r>
            <a:r>
              <a:rPr sz="1000" dirty="0" err="1"/>
              <a:t>데이터를</a:t>
            </a:r>
            <a:r>
              <a:rPr sz="1000" dirty="0"/>
              <a:t> </a:t>
            </a:r>
            <a:r>
              <a:rPr sz="1000" dirty="0" err="1"/>
              <a:t>추출</a:t>
            </a:r>
            <a:r>
              <a:rPr sz="1000" dirty="0"/>
              <a:t> -&gt; </a:t>
            </a:r>
            <a:r>
              <a:rPr sz="1000" dirty="0">
                <a:latin typeface="Arial Unicode MS"/>
                <a:ea typeface="Arial Unicode MS"/>
                <a:cs typeface="Arial Unicode MS"/>
                <a:sym typeface="Arial Unicode MS"/>
              </a:rPr>
              <a:t> 9행과, 11행</a:t>
            </a:r>
          </a:p>
          <a:p>
            <a:pPr>
              <a:defRPr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000" dirty="0"/>
              <a:t>             Df1 = </a:t>
            </a:r>
            <a:r>
              <a:rPr sz="1000" dirty="0" err="1"/>
              <a:t>df.iloc</a:t>
            </a:r>
            <a:r>
              <a:rPr sz="1000" dirty="0"/>
              <a:t>[9:12, 1: ]</a:t>
            </a:r>
          </a:p>
          <a:p>
            <a:pPr lvl="1" indent="342900">
              <a:defRPr sz="1200" b="1">
                <a:latin typeface="Arial"/>
                <a:ea typeface="Arial"/>
                <a:cs typeface="Arial"/>
                <a:sym typeface="Arial"/>
              </a:defRPr>
            </a:pPr>
            <a:endParaRPr sz="900" dirty="0"/>
          </a:p>
          <a:p>
            <a:pPr>
              <a:defRPr sz="1200" b="1">
                <a:latin typeface="Arial"/>
                <a:ea typeface="Arial"/>
                <a:cs typeface="Arial"/>
                <a:sym typeface="Arial"/>
              </a:defRPr>
            </a:pPr>
            <a:endParaRPr sz="900" dirty="0"/>
          </a:p>
          <a:p>
            <a:pPr>
              <a:defRPr sz="1200" b="1">
                <a:latin typeface="Arial"/>
                <a:ea typeface="Arial"/>
                <a:cs typeface="Arial"/>
                <a:sym typeface="Arial"/>
              </a:defRPr>
            </a:pPr>
            <a:endParaRPr sz="900" dirty="0"/>
          </a:p>
        </p:txBody>
      </p:sp>
      <p:sp>
        <p:nvSpPr>
          <p:cNvPr id="122" name="3. 서울시 주택대출 통계를 ‘주택대출.csv’ 로 저장(같은 방법으로 금리, 가계대출,…"/>
          <p:cNvSpPr txBox="1"/>
          <p:nvPr/>
        </p:nvSpPr>
        <p:spPr>
          <a:xfrm>
            <a:off x="3833755" y="2873734"/>
            <a:ext cx="5559533" cy="377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pPr lvl="1" indent="342900">
              <a:defRPr sz="1200" b="1">
                <a:latin typeface="Arial"/>
                <a:ea typeface="Arial"/>
                <a:cs typeface="Arial"/>
                <a:sym typeface="Arial"/>
              </a:defRPr>
            </a:pPr>
            <a:r>
              <a:rPr sz="1000" dirty="0"/>
              <a:t>3. </a:t>
            </a:r>
            <a:r>
              <a:rPr sz="1000" dirty="0" err="1">
                <a:latin typeface="Arial Unicode MS"/>
                <a:ea typeface="Arial Unicode MS"/>
                <a:cs typeface="Arial Unicode MS"/>
                <a:sym typeface="Arial Unicode MS"/>
              </a:rPr>
              <a:t>서울시</a:t>
            </a:r>
            <a:r>
              <a:rPr sz="1000" dirty="0">
                <a:latin typeface="Arial Unicode MS"/>
                <a:ea typeface="Arial Unicode MS"/>
                <a:cs typeface="Arial Unicode MS"/>
                <a:sym typeface="Arial Unicode MS"/>
              </a:rPr>
              <a:t> </a:t>
            </a:r>
            <a:r>
              <a:rPr sz="1000" dirty="0" err="1">
                <a:latin typeface="Arial Unicode MS"/>
                <a:ea typeface="Arial Unicode MS"/>
                <a:cs typeface="Arial Unicode MS"/>
                <a:sym typeface="Arial Unicode MS"/>
              </a:rPr>
              <a:t>주택대출</a:t>
            </a:r>
            <a:r>
              <a:rPr sz="1000" dirty="0">
                <a:latin typeface="Arial Unicode MS"/>
                <a:ea typeface="Arial Unicode MS"/>
                <a:cs typeface="Arial Unicode MS"/>
                <a:sym typeface="Arial Unicode MS"/>
              </a:rPr>
              <a:t> </a:t>
            </a:r>
            <a:r>
              <a:rPr sz="1000" dirty="0" err="1">
                <a:latin typeface="Arial Unicode MS"/>
                <a:ea typeface="Arial Unicode MS"/>
                <a:cs typeface="Arial Unicode MS"/>
                <a:sym typeface="Arial Unicode MS"/>
              </a:rPr>
              <a:t>통계를</a:t>
            </a:r>
            <a:r>
              <a:rPr sz="1000" dirty="0">
                <a:latin typeface="Arial Unicode MS"/>
                <a:ea typeface="Arial Unicode MS"/>
                <a:cs typeface="Arial Unicode MS"/>
                <a:sym typeface="Arial Unicode MS"/>
              </a:rPr>
              <a:t> </a:t>
            </a:r>
            <a:r>
              <a:rPr sz="1000" dirty="0">
                <a:solidFill>
                  <a:srgbClr val="FF2600"/>
                </a:solidFill>
                <a:latin typeface="Arial Unicode MS"/>
                <a:ea typeface="Arial Unicode MS"/>
                <a:cs typeface="Arial Unicode MS"/>
                <a:sym typeface="Arial Unicode MS"/>
              </a:rPr>
              <a:t>‘주택대출.csv’ </a:t>
            </a:r>
            <a:r>
              <a:rPr sz="1000" dirty="0">
                <a:latin typeface="Arial Unicode MS"/>
                <a:ea typeface="Arial Unicode MS"/>
                <a:cs typeface="Arial Unicode MS"/>
                <a:sym typeface="Arial Unicode MS"/>
              </a:rPr>
              <a:t>로 </a:t>
            </a:r>
            <a:r>
              <a:rPr sz="1000" dirty="0" err="1">
                <a:latin typeface="Arial Unicode MS"/>
                <a:ea typeface="Arial Unicode MS"/>
                <a:cs typeface="Arial Unicode MS"/>
                <a:sym typeface="Arial Unicode MS"/>
              </a:rPr>
              <a:t>저장</a:t>
            </a:r>
            <a:r>
              <a:rPr sz="1000" dirty="0">
                <a:latin typeface="Arial Unicode MS"/>
                <a:ea typeface="Arial Unicode MS"/>
                <a:cs typeface="Arial Unicode MS"/>
                <a:sym typeface="Arial Unicode MS"/>
              </a:rPr>
              <a:t>(</a:t>
            </a:r>
            <a:r>
              <a:rPr sz="1000" dirty="0" err="1">
                <a:latin typeface="Arial Unicode MS"/>
                <a:ea typeface="Arial Unicode MS"/>
                <a:cs typeface="Arial Unicode MS"/>
                <a:sym typeface="Arial Unicode MS"/>
              </a:rPr>
              <a:t>같은</a:t>
            </a:r>
            <a:r>
              <a:rPr sz="1000" dirty="0">
                <a:latin typeface="Arial Unicode MS"/>
                <a:ea typeface="Arial Unicode MS"/>
                <a:cs typeface="Arial Unicode MS"/>
                <a:sym typeface="Arial Unicode MS"/>
              </a:rPr>
              <a:t> </a:t>
            </a:r>
            <a:r>
              <a:rPr sz="1000" dirty="0" err="1">
                <a:latin typeface="Arial Unicode MS"/>
                <a:ea typeface="Arial Unicode MS"/>
                <a:cs typeface="Arial Unicode MS"/>
                <a:sym typeface="Arial Unicode MS"/>
              </a:rPr>
              <a:t>방법으로</a:t>
            </a:r>
            <a:r>
              <a:rPr sz="1000" dirty="0">
                <a:latin typeface="Arial Unicode MS"/>
                <a:ea typeface="Arial Unicode MS"/>
                <a:cs typeface="Arial Unicode MS"/>
                <a:sym typeface="Arial Unicode MS"/>
              </a:rPr>
              <a:t> </a:t>
            </a:r>
            <a:r>
              <a:rPr sz="1000" dirty="0" err="1">
                <a:latin typeface="Arial Unicode MS"/>
                <a:ea typeface="Arial Unicode MS"/>
                <a:cs typeface="Arial Unicode MS"/>
                <a:sym typeface="Arial Unicode MS"/>
              </a:rPr>
              <a:t>금리</a:t>
            </a:r>
            <a:r>
              <a:rPr sz="1000" dirty="0">
                <a:latin typeface="Arial Unicode MS"/>
                <a:ea typeface="Arial Unicode MS"/>
                <a:cs typeface="Arial Unicode MS"/>
                <a:sym typeface="Arial Unicode MS"/>
              </a:rPr>
              <a:t>, </a:t>
            </a:r>
            <a:r>
              <a:rPr sz="1000" dirty="0" err="1">
                <a:latin typeface="Arial Unicode MS"/>
                <a:ea typeface="Arial Unicode MS"/>
                <a:cs typeface="Arial Unicode MS"/>
                <a:sym typeface="Arial Unicode MS"/>
              </a:rPr>
              <a:t>가계대출</a:t>
            </a:r>
            <a:r>
              <a:rPr sz="1000" dirty="0">
                <a:latin typeface="Arial Unicode MS"/>
                <a:ea typeface="Arial Unicode MS"/>
                <a:cs typeface="Arial Unicode MS"/>
                <a:sym typeface="Arial Unicode MS"/>
              </a:rPr>
              <a:t>,    </a:t>
            </a:r>
          </a:p>
          <a:p>
            <a:pPr lvl="1" indent="342900">
              <a:defRPr sz="1200"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rPr sz="1000" dirty="0" err="1"/>
              <a:t>코스피</a:t>
            </a:r>
            <a:r>
              <a:rPr sz="1000" dirty="0"/>
              <a:t>, </a:t>
            </a:r>
            <a:r>
              <a:rPr sz="1000" dirty="0" err="1"/>
              <a:t>환율을</a:t>
            </a:r>
            <a:r>
              <a:rPr sz="1000" dirty="0"/>
              <a:t> </a:t>
            </a:r>
            <a:r>
              <a:rPr sz="1000" dirty="0" err="1"/>
              <a:t>따로</a:t>
            </a:r>
            <a:r>
              <a:rPr sz="1000" dirty="0"/>
              <a:t> </a:t>
            </a:r>
            <a:r>
              <a:rPr sz="1000" dirty="0" err="1"/>
              <a:t>저장</a:t>
            </a:r>
            <a:r>
              <a:rPr sz="1000" dirty="0"/>
              <a:t>) 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ine"/>
          <p:cNvSpPr/>
          <p:nvPr/>
        </p:nvSpPr>
        <p:spPr>
          <a:xfrm>
            <a:off x="3919419" y="1688315"/>
            <a:ext cx="671254" cy="671253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  <a:effectLst>
            <a:outerShdw blurRad="38100" dist="12700" dir="54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pic>
        <p:nvPicPr>
          <p:cNvPr id="125" name="DataConcat.png" descr="DataConca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60" y="-12403"/>
            <a:ext cx="4750276" cy="292622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TextBox 18"/>
          <p:cNvSpPr txBox="1"/>
          <p:nvPr/>
        </p:nvSpPr>
        <p:spPr>
          <a:xfrm>
            <a:off x="4787902" y="877475"/>
            <a:ext cx="3171782" cy="114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defRPr sz="1200" b="1">
                <a:latin typeface="Arial"/>
                <a:ea typeface="Arial"/>
                <a:cs typeface="Arial"/>
                <a:sym typeface="Arial"/>
              </a:defRPr>
            </a:pPr>
            <a:r>
              <a:rPr sz="1000" dirty="0"/>
              <a:t>4. </a:t>
            </a:r>
            <a:r>
              <a:rPr sz="1000" dirty="0" err="1"/>
              <a:t>모은</a:t>
            </a:r>
            <a:r>
              <a:rPr sz="1000" dirty="0"/>
              <a:t> </a:t>
            </a:r>
            <a:r>
              <a:rPr sz="1000" dirty="0" err="1"/>
              <a:t>데이터를</a:t>
            </a:r>
            <a:r>
              <a:rPr sz="1000" dirty="0"/>
              <a:t> </a:t>
            </a:r>
            <a:r>
              <a:rPr sz="1000" dirty="0" err="1"/>
              <a:t>합친</a:t>
            </a:r>
            <a:r>
              <a:rPr sz="1000" dirty="0"/>
              <a:t> 후 </a:t>
            </a:r>
            <a:r>
              <a:rPr sz="1000" dirty="0" err="1"/>
              <a:t>concat</a:t>
            </a:r>
            <a:r>
              <a:rPr sz="1000" dirty="0"/>
              <a:t> -&gt; transpose 후 </a:t>
            </a:r>
            <a:r>
              <a:rPr sz="1000" dirty="0" err="1"/>
              <a:t>최종</a:t>
            </a:r>
            <a:r>
              <a:rPr sz="1000" dirty="0"/>
              <a:t> </a:t>
            </a:r>
            <a:r>
              <a:rPr sz="1000" dirty="0" err="1"/>
              <a:t>이름</a:t>
            </a:r>
            <a:r>
              <a:rPr sz="1000" dirty="0"/>
              <a:t> </a:t>
            </a:r>
            <a:r>
              <a:rPr sz="1000" dirty="0" err="1"/>
              <a:t>수정</a:t>
            </a:r>
            <a:endParaRPr sz="1000" dirty="0"/>
          </a:p>
          <a:p>
            <a:pPr>
              <a:defRPr sz="1200" b="1">
                <a:latin typeface="Arial"/>
                <a:ea typeface="Arial"/>
                <a:cs typeface="Arial"/>
                <a:sym typeface="Arial"/>
              </a:defRPr>
            </a:pPr>
            <a:endParaRPr sz="1000" dirty="0"/>
          </a:p>
          <a:p>
            <a:pPr>
              <a:defRPr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000" dirty="0" err="1"/>
              <a:t>df_eco</a:t>
            </a:r>
            <a:r>
              <a:rPr sz="1000" dirty="0"/>
              <a:t> = </a:t>
            </a:r>
            <a:r>
              <a:rPr sz="1000" dirty="0" err="1"/>
              <a:t>pd.concat</a:t>
            </a:r>
            <a:r>
              <a:rPr sz="1000" dirty="0"/>
              <a:t>([df_ex,df_kospi,df6,df5,df7,df_apt],</a:t>
            </a:r>
            <a:r>
              <a:rPr sz="1000" dirty="0" err="1"/>
              <a:t>ignore_index</a:t>
            </a:r>
            <a:r>
              <a:rPr sz="1000" dirty="0"/>
              <a:t>=True) </a:t>
            </a:r>
          </a:p>
          <a:p>
            <a:pPr>
              <a:defRPr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00" dirty="0"/>
          </a:p>
          <a:p>
            <a:pPr>
              <a:defRPr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000" dirty="0" err="1"/>
              <a:t>dfEco</a:t>
            </a:r>
            <a:r>
              <a:rPr sz="1000" dirty="0"/>
              <a:t> = </a:t>
            </a:r>
            <a:r>
              <a:rPr sz="1000" dirty="0" err="1"/>
              <a:t>df_eco.transpose</a:t>
            </a:r>
            <a:r>
              <a:rPr sz="1000" dirty="0"/>
              <a:t>()	</a:t>
            </a:r>
            <a:r>
              <a:rPr sz="1000" dirty="0">
                <a:solidFill>
                  <a:srgbClr val="005A9A"/>
                </a:solidFill>
              </a:rPr>
              <a:t>#</a:t>
            </a:r>
            <a:r>
              <a:rPr lang="en-US" sz="1000" dirty="0">
                <a:solidFill>
                  <a:srgbClr val="005A9A"/>
                </a:solidFill>
              </a:rPr>
              <a:t> </a:t>
            </a:r>
            <a:r>
              <a:rPr sz="1000" dirty="0">
                <a:solidFill>
                  <a:srgbClr val="005A9A"/>
                </a:solidFill>
              </a:rPr>
              <a:t>행 열 </a:t>
            </a:r>
            <a:r>
              <a:rPr sz="1000" dirty="0" err="1">
                <a:solidFill>
                  <a:srgbClr val="005A9A"/>
                </a:solidFill>
              </a:rPr>
              <a:t>전환</a:t>
            </a:r>
            <a:endParaRPr sz="1000" dirty="0">
              <a:solidFill>
                <a:srgbClr val="005A9A"/>
              </a:solidFill>
            </a:endParaRPr>
          </a:p>
        </p:txBody>
      </p:sp>
      <p:sp>
        <p:nvSpPr>
          <p:cNvPr id="127" name="&lt;Final Data&gt;"/>
          <p:cNvSpPr txBox="1"/>
          <p:nvPr/>
        </p:nvSpPr>
        <p:spPr>
          <a:xfrm>
            <a:off x="3552034" y="2375543"/>
            <a:ext cx="1608131" cy="392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1219200">
              <a:defRPr sz="2800">
                <a:solidFill>
                  <a:srgbClr val="FF40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100" dirty="0"/>
              <a:t>&lt;Final Data&gt;</a:t>
            </a:r>
          </a:p>
        </p:txBody>
      </p:sp>
      <p:pic>
        <p:nvPicPr>
          <p:cNvPr id="128" name="DataConFin.png" descr="DataConF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7" y="2711170"/>
            <a:ext cx="5838908" cy="2467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75;geb1e9b0f51_0_68" descr="df.png">
            <a:extLst>
              <a:ext uri="{FF2B5EF4-FFF2-40B4-BE49-F238E27FC236}">
                <a16:creationId xmlns:a16="http://schemas.microsoft.com/office/drawing/2014/main" id="{6C9E9F7E-3F98-4B0B-BA63-042C2EB74E8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8028384" cy="20103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474;geb1e9b0f51_0_68">
            <a:extLst>
              <a:ext uri="{FF2B5EF4-FFF2-40B4-BE49-F238E27FC236}">
                <a16:creationId xmlns:a16="http://schemas.microsoft.com/office/drawing/2014/main" id="{85D5301E-A08C-4221-990D-5432DB416740}"/>
              </a:ext>
            </a:extLst>
          </p:cNvPr>
          <p:cNvCxnSpPr>
            <a:cxnSpLocks/>
          </p:cNvCxnSpPr>
          <p:nvPr/>
        </p:nvCxnSpPr>
        <p:spPr>
          <a:xfrm>
            <a:off x="3635896" y="2010394"/>
            <a:ext cx="288032" cy="70537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127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9" name="Google Shape;476;geb1e9b0f51_0_68" descr="전처리.png">
            <a:extLst>
              <a:ext uri="{FF2B5EF4-FFF2-40B4-BE49-F238E27FC236}">
                <a16:creationId xmlns:a16="http://schemas.microsoft.com/office/drawing/2014/main" id="{06CF3762-8811-408F-886E-2D936211AEF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1760" y="2681796"/>
            <a:ext cx="6750924" cy="24617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77;geb1e9b0f51_0_68">
            <a:extLst>
              <a:ext uri="{FF2B5EF4-FFF2-40B4-BE49-F238E27FC236}">
                <a16:creationId xmlns:a16="http://schemas.microsoft.com/office/drawing/2014/main" id="{830467AE-83AB-48C0-AA35-3896F2439C58}"/>
              </a:ext>
            </a:extLst>
          </p:cNvPr>
          <p:cNvSpPr txBox="1"/>
          <p:nvPr/>
        </p:nvSpPr>
        <p:spPr>
          <a:xfrm>
            <a:off x="5292080" y="2127859"/>
            <a:ext cx="201997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그래프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564221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83603" cy="5141202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44E2BF65-27F2-48A9-9726-6E668DBBAAD4}"/>
              </a:ext>
            </a:extLst>
          </p:cNvPr>
          <p:cNvSpPr/>
          <p:nvPr/>
        </p:nvSpPr>
        <p:spPr>
          <a:xfrm>
            <a:off x="-1" y="771550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8B0031D-F90B-4E39-BCCC-00AB66468C74}"/>
              </a:ext>
            </a:extLst>
          </p:cNvPr>
          <p:cNvSpPr txBox="1">
            <a:spLocks/>
          </p:cNvSpPr>
          <p:nvPr/>
        </p:nvSpPr>
        <p:spPr>
          <a:xfrm>
            <a:off x="611560" y="1131466"/>
            <a:ext cx="3816424" cy="5763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5. </a:t>
            </a:r>
            <a:r>
              <a:rPr lang="ko-KR" altLang="en-US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데이터 시각화</a:t>
            </a:r>
          </a:p>
        </p:txBody>
      </p:sp>
    </p:spTree>
    <p:extLst>
      <p:ext uri="{BB962C8B-B14F-4D97-AF65-F5344CB8AC3E}">
        <p14:creationId xmlns:p14="http://schemas.microsoft.com/office/powerpoint/2010/main" val="1623597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07904" y="1995686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89600" y="2223511"/>
            <a:ext cx="4248472" cy="576064"/>
          </a:xfrm>
        </p:spPr>
        <p:txBody>
          <a:bodyPr/>
          <a:lstStyle/>
          <a:p>
            <a:r>
              <a:rPr lang="ko-KR" altLang="en-US" sz="2600" dirty="0">
                <a:solidFill>
                  <a:schemeClr val="bg1"/>
                </a:solidFill>
              </a:rPr>
              <a:t>서울시 </a:t>
            </a:r>
            <a:r>
              <a:rPr lang="en-US" altLang="ko-KR" sz="2600" dirty="0">
                <a:solidFill>
                  <a:schemeClr val="bg1"/>
                </a:solidFill>
              </a:rPr>
              <a:t>5</a:t>
            </a:r>
            <a:r>
              <a:rPr lang="ko-KR" altLang="en-US" sz="2600" dirty="0">
                <a:solidFill>
                  <a:schemeClr val="bg1"/>
                </a:solidFill>
              </a:rPr>
              <a:t>대 범죄 발생현황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73824" y="2895240"/>
            <a:ext cx="2304256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(2017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2018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2019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D2CC681-61CA-411B-8153-D8467F94D830}"/>
              </a:ext>
            </a:extLst>
          </p:cNvPr>
          <p:cNvSpPr txBox="1">
            <a:spLocks/>
          </p:cNvSpPr>
          <p:nvPr/>
        </p:nvSpPr>
        <p:spPr>
          <a:xfrm>
            <a:off x="4749640" y="3651870"/>
            <a:ext cx="3528392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>
                <a:cs typeface="Arial" pitchFamily="34" charset="0"/>
              </a:rPr>
              <a:t>5</a:t>
            </a:r>
            <a:r>
              <a:rPr lang="ko-KR" altLang="en-US" sz="1000" b="1" dirty="0">
                <a:cs typeface="Arial" pitchFamily="34" charset="0"/>
              </a:rPr>
              <a:t>대 범죄 </a:t>
            </a:r>
            <a:r>
              <a:rPr lang="en-US" altLang="ko-KR" sz="1000" b="1" dirty="0"/>
              <a:t>: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살인 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강도 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강간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/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강제추행 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절도 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폭력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805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8CC01D9-A23D-48BE-BAF2-DE17DCCD3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35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81FA78-2F79-49A4-BC93-428A16AC75F5}"/>
              </a:ext>
            </a:extLst>
          </p:cNvPr>
          <p:cNvSpPr txBox="1"/>
          <p:nvPr/>
        </p:nvSpPr>
        <p:spPr>
          <a:xfrm>
            <a:off x="613088" y="3415892"/>
            <a:ext cx="4182218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</a:t>
            </a:r>
            <a:r>
              <a:rPr lang="en-US" altLang="ko-KR" sz="900" b="1" dirty="0">
                <a:cs typeface="Arial" pitchFamily="34" charset="0"/>
              </a:rPr>
              <a:t>(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살인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강간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/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강제추행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절도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폭력 </a:t>
            </a:r>
            <a:r>
              <a:rPr lang="en-US" altLang="ko-KR" sz="900" b="1" dirty="0">
                <a:cs typeface="Arial" pitchFamily="34" charset="0"/>
              </a:rPr>
              <a:t>) </a:t>
            </a:r>
            <a:r>
              <a:rPr lang="ko-KR" altLang="en-US" sz="900" b="1" dirty="0">
                <a:cs typeface="Arial" pitchFamily="34" charset="0"/>
              </a:rPr>
              <a:t>발생 건수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700" b="1" dirty="0">
              <a:cs typeface="Arial" pitchFamily="34" charset="0"/>
            </a:endParaRPr>
          </a:p>
          <a:p>
            <a:r>
              <a:rPr lang="en-US" altLang="ko-KR" sz="700" b="1" dirty="0">
                <a:cs typeface="Arial" pitchFamily="34" charset="0"/>
              </a:rPr>
              <a:t>2017</a:t>
            </a:r>
            <a:r>
              <a:rPr lang="ko-KR" altLang="en-US" sz="700" b="1" dirty="0">
                <a:cs typeface="Arial" pitchFamily="34" charset="0"/>
              </a:rPr>
              <a:t>년 </a:t>
            </a:r>
            <a:r>
              <a:rPr lang="en-US" altLang="ko-KR" sz="700" b="1" dirty="0">
                <a:cs typeface="Arial" pitchFamily="34" charset="0"/>
              </a:rPr>
              <a:t>5</a:t>
            </a:r>
            <a:r>
              <a:rPr lang="ko-KR" altLang="en-US" sz="700" b="1" dirty="0">
                <a:cs typeface="Arial" pitchFamily="34" charset="0"/>
              </a:rPr>
              <a:t>대 범죄 발생이 높은 지역 </a:t>
            </a:r>
            <a:r>
              <a:rPr lang="en-US" altLang="ko-KR" sz="700" b="1" dirty="0">
                <a:cs typeface="Arial" pitchFamily="34" charset="0"/>
              </a:rPr>
              <a:t>Top 2</a:t>
            </a:r>
          </a:p>
          <a:p>
            <a:r>
              <a:rPr lang="en-US" altLang="ko-KR" sz="700" b="1" dirty="0">
                <a:cs typeface="Arial" pitchFamily="34" charset="0"/>
              </a:rPr>
              <a:t>1. </a:t>
            </a:r>
            <a:r>
              <a:rPr lang="ko-KR" altLang="en-US" sz="700" b="1" dirty="0">
                <a:cs typeface="Arial" pitchFamily="34" charset="0"/>
              </a:rPr>
              <a:t>강남구</a:t>
            </a:r>
            <a:endParaRPr lang="en-US" altLang="ko-KR" sz="700" b="1" dirty="0">
              <a:cs typeface="Arial" pitchFamily="34" charset="0"/>
            </a:endParaRPr>
          </a:p>
          <a:p>
            <a:r>
              <a:rPr lang="en-US" altLang="ko-KR" sz="700" b="1" dirty="0">
                <a:cs typeface="Arial" pitchFamily="34" charset="0"/>
              </a:rPr>
              <a:t>2. </a:t>
            </a:r>
            <a:r>
              <a:rPr lang="ko-KR" altLang="en-US" sz="700" b="1" dirty="0">
                <a:cs typeface="Arial" pitchFamily="34" charset="0"/>
              </a:rPr>
              <a:t>영등포구</a:t>
            </a:r>
            <a:endParaRPr lang="en-US" altLang="ko-KR" sz="700" b="1" dirty="0">
              <a:cs typeface="Arial" pitchFamily="34" charset="0"/>
            </a:endParaRPr>
          </a:p>
          <a:p>
            <a:endParaRPr lang="en-US" altLang="ko-KR" sz="700" b="1" dirty="0">
              <a:cs typeface="Arial" pitchFamily="34" charset="0"/>
            </a:endParaRPr>
          </a:p>
          <a:p>
            <a:r>
              <a:rPr lang="en-US" altLang="ko-KR" sz="700" b="1" dirty="0">
                <a:cs typeface="Arial" pitchFamily="34" charset="0"/>
              </a:rPr>
              <a:t>2017</a:t>
            </a:r>
            <a:r>
              <a:rPr lang="ko-KR" altLang="en-US" sz="700" b="1" dirty="0">
                <a:cs typeface="Arial" pitchFamily="34" charset="0"/>
              </a:rPr>
              <a:t>년 </a:t>
            </a:r>
            <a:r>
              <a:rPr lang="en-US" altLang="ko-KR" sz="700" b="1" dirty="0">
                <a:cs typeface="Arial" pitchFamily="34" charset="0"/>
              </a:rPr>
              <a:t>5</a:t>
            </a:r>
            <a:r>
              <a:rPr lang="ko-KR" altLang="en-US" sz="700" b="1" dirty="0">
                <a:cs typeface="Arial" pitchFamily="34" charset="0"/>
              </a:rPr>
              <a:t>대 범죄 발생이 낮은 지역 </a:t>
            </a:r>
            <a:r>
              <a:rPr lang="en-US" altLang="ko-KR" sz="700" b="1" dirty="0">
                <a:cs typeface="Arial" pitchFamily="34" charset="0"/>
              </a:rPr>
              <a:t>Top 2</a:t>
            </a:r>
          </a:p>
          <a:p>
            <a:r>
              <a:rPr lang="en-US" altLang="ko-KR" sz="700" b="1" dirty="0">
                <a:cs typeface="Arial" pitchFamily="34" charset="0"/>
              </a:rPr>
              <a:t>1.  </a:t>
            </a:r>
            <a:r>
              <a:rPr lang="ko-KR" altLang="en-US" sz="700" b="1" dirty="0">
                <a:cs typeface="Arial" pitchFamily="34" charset="0"/>
              </a:rPr>
              <a:t>도봉구</a:t>
            </a:r>
            <a:endParaRPr lang="en-US" altLang="ko-KR" sz="700" b="1" dirty="0">
              <a:cs typeface="Arial" pitchFamily="34" charset="0"/>
            </a:endParaRPr>
          </a:p>
          <a:p>
            <a:r>
              <a:rPr lang="en-US" altLang="ko-KR" sz="700" b="1" dirty="0">
                <a:cs typeface="Arial" pitchFamily="34" charset="0"/>
              </a:rPr>
              <a:t>2. </a:t>
            </a:r>
            <a:r>
              <a:rPr lang="ko-KR" altLang="en-US" sz="700" b="1" dirty="0">
                <a:cs typeface="Arial" pitchFamily="34" charset="0"/>
              </a:rPr>
              <a:t> 성동구</a:t>
            </a:r>
            <a:endParaRPr lang="en-US" altLang="ko-KR" sz="700" b="1" dirty="0">
              <a:cs typeface="Arial" pitchFamily="34" charset="0"/>
            </a:endParaRPr>
          </a:p>
          <a:p>
            <a:endParaRPr lang="en-US" altLang="ko-KR" sz="700" b="1" dirty="0">
              <a:cs typeface="Arial" pitchFamily="34" charset="0"/>
              <a:hlinkClick r:id="rId5" action="ppaction://hlinkfil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b="1" dirty="0">
                <a:solidFill>
                  <a:srgbClr val="FF0000"/>
                </a:solidFill>
                <a:cs typeface="Arial" pitchFamily="34" charset="0"/>
              </a:rPr>
              <a:t>서울시 </a:t>
            </a:r>
            <a:r>
              <a:rPr lang="en-US" altLang="ko-KR" sz="700" b="1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ko-KR" altLang="en-US" sz="700" b="1" dirty="0">
                <a:solidFill>
                  <a:srgbClr val="FF0000"/>
                </a:solidFill>
                <a:cs typeface="Arial" pitchFamily="34" charset="0"/>
              </a:rPr>
              <a:t>대 범죄 발생현황 지도 </a:t>
            </a:r>
            <a:r>
              <a:rPr lang="en-US" altLang="ko-KR" sz="700" b="1" dirty="0">
                <a:solidFill>
                  <a:srgbClr val="FF0000"/>
                </a:solidFill>
                <a:cs typeface="Arial" pitchFamily="34" charset="0"/>
              </a:rPr>
              <a:t>(2017</a:t>
            </a:r>
            <a:r>
              <a:rPr lang="ko-KR" altLang="en-US" sz="700" b="1" dirty="0">
                <a:solidFill>
                  <a:srgbClr val="FF0000"/>
                </a:solidFill>
                <a:cs typeface="Arial" pitchFamily="34" charset="0"/>
              </a:rPr>
              <a:t>년</a:t>
            </a:r>
            <a:r>
              <a:rPr lang="en-US" altLang="ko-KR" sz="700" b="1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en-US" altLang="ko-KR" sz="700" b="1" dirty="0">
              <a:cs typeface="Arial" pitchFamily="34" charset="0"/>
              <a:hlinkClick r:id="rId5" action="ppaction://hlinkfile"/>
            </a:endParaRPr>
          </a:p>
          <a:p>
            <a:r>
              <a:rPr lang="en-US" altLang="ko-KR" sz="800" b="1" i="1" dirty="0">
                <a:cs typeface="Arial" pitchFamily="34" charset="0"/>
                <a:hlinkClick r:id="rId6"/>
              </a:rPr>
              <a:t>https://laits1.github.io/maps/map_crime_17.html</a:t>
            </a:r>
            <a:endParaRPr lang="en-US" altLang="ko-KR" sz="800" b="1" i="1" dirty="0">
              <a:cs typeface="Arial" pitchFamily="34" charset="0"/>
            </a:endParaRPr>
          </a:p>
          <a:p>
            <a:endParaRPr lang="en-US" altLang="ko-KR" sz="700" b="1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 b="1" dirty="0">
                <a:solidFill>
                  <a:srgbClr val="FF0000"/>
                </a:solidFill>
                <a:cs typeface="Arial" pitchFamily="34" charset="0"/>
              </a:rPr>
              <a:t>2017</a:t>
            </a:r>
            <a:r>
              <a:rPr lang="ko-KR" altLang="en-US" sz="700" b="1" dirty="0">
                <a:solidFill>
                  <a:srgbClr val="FF0000"/>
                </a:solidFill>
                <a:cs typeface="Arial" pitchFamily="34" charset="0"/>
              </a:rPr>
              <a:t>년 아파트 매매가격과 범죄건수가 높은 구</a:t>
            </a:r>
            <a:r>
              <a:rPr lang="en-US" altLang="ko-KR" sz="7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700" b="1" dirty="0">
                <a:solidFill>
                  <a:srgbClr val="FF0000"/>
                </a:solidFill>
                <a:cs typeface="Arial" pitchFamily="34" charset="0"/>
              </a:rPr>
              <a:t>적은 구 표시 </a:t>
            </a:r>
            <a:endParaRPr lang="en-US" altLang="ko-KR" sz="8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800" b="1" i="1" dirty="0">
                <a:cs typeface="Arial" pitchFamily="34" charset="0"/>
                <a:hlinkClick r:id="rId7"/>
              </a:rPr>
              <a:t>https://laits1.github.io/maps/map_crime_price_relation_17.html</a:t>
            </a:r>
            <a:endParaRPr lang="en-US" altLang="ko-KR" sz="800" b="1" i="1" dirty="0"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FBD00-CC06-4181-BE79-D2B24ED24804}"/>
              </a:ext>
            </a:extLst>
          </p:cNvPr>
          <p:cNvSpPr txBox="1"/>
          <p:nvPr/>
        </p:nvSpPr>
        <p:spPr>
          <a:xfrm>
            <a:off x="4788731" y="3415892"/>
            <a:ext cx="418221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</a:t>
            </a:r>
            <a:r>
              <a:rPr lang="en-US" altLang="ko-KR" sz="900" b="1" dirty="0">
                <a:cs typeface="Arial" pitchFamily="34" charset="0"/>
              </a:rPr>
              <a:t>(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살인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강간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/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강제추행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절도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폭력 </a:t>
            </a:r>
            <a:r>
              <a:rPr lang="en-US" altLang="ko-KR" sz="900" b="1" dirty="0">
                <a:cs typeface="Arial" pitchFamily="34" charset="0"/>
              </a:rPr>
              <a:t>) </a:t>
            </a:r>
            <a:r>
              <a:rPr lang="ko-KR" altLang="en-US" sz="900" b="1" dirty="0">
                <a:cs typeface="Arial" pitchFamily="34" charset="0"/>
              </a:rPr>
              <a:t>발생 건수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700" b="1" dirty="0">
              <a:cs typeface="Arial" pitchFamily="34" charset="0"/>
            </a:endParaRPr>
          </a:p>
          <a:p>
            <a:r>
              <a:rPr lang="en-US" altLang="ko-KR" sz="700" b="1" dirty="0">
                <a:cs typeface="Arial" pitchFamily="34" charset="0"/>
              </a:rPr>
              <a:t>2018</a:t>
            </a:r>
            <a:r>
              <a:rPr lang="ko-KR" altLang="en-US" sz="700" b="1" dirty="0">
                <a:cs typeface="Arial" pitchFamily="34" charset="0"/>
              </a:rPr>
              <a:t>년 </a:t>
            </a:r>
            <a:r>
              <a:rPr lang="en-US" altLang="ko-KR" sz="700" b="1" dirty="0">
                <a:cs typeface="Arial" pitchFamily="34" charset="0"/>
              </a:rPr>
              <a:t>5</a:t>
            </a:r>
            <a:r>
              <a:rPr lang="ko-KR" altLang="en-US" sz="700" b="1" dirty="0">
                <a:cs typeface="Arial" pitchFamily="34" charset="0"/>
              </a:rPr>
              <a:t>대 범죄 발생이 높은 지역 </a:t>
            </a:r>
            <a:r>
              <a:rPr lang="en-US" altLang="ko-KR" sz="700" b="1" dirty="0">
                <a:cs typeface="Arial" pitchFamily="34" charset="0"/>
              </a:rPr>
              <a:t>Top 2</a:t>
            </a:r>
          </a:p>
          <a:p>
            <a:r>
              <a:rPr lang="en-US" altLang="ko-KR" sz="700" b="1" dirty="0">
                <a:cs typeface="Arial" pitchFamily="34" charset="0"/>
              </a:rPr>
              <a:t>1. </a:t>
            </a:r>
            <a:r>
              <a:rPr lang="ko-KR" altLang="en-US" sz="700" b="1" dirty="0">
                <a:cs typeface="Arial" pitchFamily="34" charset="0"/>
              </a:rPr>
              <a:t>강남구</a:t>
            </a:r>
            <a:endParaRPr lang="en-US" altLang="ko-KR" sz="700" b="1" dirty="0">
              <a:cs typeface="Arial" pitchFamily="34" charset="0"/>
            </a:endParaRPr>
          </a:p>
          <a:p>
            <a:r>
              <a:rPr lang="en-US" altLang="ko-KR" sz="700" b="1" dirty="0">
                <a:cs typeface="Arial" pitchFamily="34" charset="0"/>
              </a:rPr>
              <a:t>2. </a:t>
            </a:r>
            <a:r>
              <a:rPr lang="ko-KR" altLang="en-US" sz="700" b="1" dirty="0">
                <a:cs typeface="Arial" pitchFamily="34" charset="0"/>
              </a:rPr>
              <a:t>영등포구</a:t>
            </a:r>
            <a:endParaRPr lang="en-US" altLang="ko-KR" sz="700" b="1" dirty="0">
              <a:cs typeface="Arial" pitchFamily="34" charset="0"/>
            </a:endParaRPr>
          </a:p>
          <a:p>
            <a:endParaRPr lang="en-US" altLang="ko-KR" sz="700" b="1" dirty="0">
              <a:cs typeface="Arial" pitchFamily="34" charset="0"/>
            </a:endParaRPr>
          </a:p>
          <a:p>
            <a:r>
              <a:rPr lang="en-US" altLang="ko-KR" sz="700" b="1" dirty="0">
                <a:cs typeface="Arial" pitchFamily="34" charset="0"/>
              </a:rPr>
              <a:t>2018</a:t>
            </a:r>
            <a:r>
              <a:rPr lang="ko-KR" altLang="en-US" sz="700" b="1" dirty="0">
                <a:cs typeface="Arial" pitchFamily="34" charset="0"/>
              </a:rPr>
              <a:t>년 </a:t>
            </a:r>
            <a:r>
              <a:rPr lang="en-US" altLang="ko-KR" sz="700" b="1" dirty="0">
                <a:cs typeface="Arial" pitchFamily="34" charset="0"/>
              </a:rPr>
              <a:t>5</a:t>
            </a:r>
            <a:r>
              <a:rPr lang="ko-KR" altLang="en-US" sz="700" b="1" dirty="0">
                <a:cs typeface="Arial" pitchFamily="34" charset="0"/>
              </a:rPr>
              <a:t>대 범죄 발생이 낮은 지역 </a:t>
            </a:r>
            <a:r>
              <a:rPr lang="en-US" altLang="ko-KR" sz="700" b="1" dirty="0">
                <a:cs typeface="Arial" pitchFamily="34" charset="0"/>
              </a:rPr>
              <a:t>Top 2</a:t>
            </a:r>
          </a:p>
          <a:p>
            <a:r>
              <a:rPr lang="en-US" altLang="ko-KR" sz="700" b="1" dirty="0">
                <a:cs typeface="Arial" pitchFamily="34" charset="0"/>
              </a:rPr>
              <a:t>1.  </a:t>
            </a:r>
            <a:r>
              <a:rPr lang="ko-KR" altLang="en-US" sz="700" b="1" dirty="0">
                <a:cs typeface="Arial" pitchFamily="34" charset="0"/>
              </a:rPr>
              <a:t>도봉구</a:t>
            </a:r>
            <a:endParaRPr lang="en-US" altLang="ko-KR" sz="700" b="1" dirty="0">
              <a:cs typeface="Arial" pitchFamily="34" charset="0"/>
            </a:endParaRPr>
          </a:p>
          <a:p>
            <a:r>
              <a:rPr lang="en-US" altLang="ko-KR" sz="700" b="1" dirty="0">
                <a:cs typeface="Arial" pitchFamily="34" charset="0"/>
              </a:rPr>
              <a:t>2. </a:t>
            </a:r>
            <a:r>
              <a:rPr lang="ko-KR" altLang="en-US" sz="700" b="1" dirty="0">
                <a:cs typeface="Arial" pitchFamily="34" charset="0"/>
              </a:rPr>
              <a:t> 성동구</a:t>
            </a:r>
            <a:endParaRPr lang="en-US" altLang="ko-KR" sz="700" b="1" dirty="0">
              <a:cs typeface="Arial" pitchFamily="34" charset="0"/>
            </a:endParaRPr>
          </a:p>
          <a:p>
            <a:endParaRPr lang="en-US" altLang="ko-KR" sz="700" b="1" dirty="0">
              <a:cs typeface="Arial" pitchFamily="34" charset="0"/>
              <a:hlinkClick r:id="rId5" action="ppaction://hlinkfil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b="1" dirty="0">
                <a:solidFill>
                  <a:srgbClr val="FF0000"/>
                </a:solidFill>
                <a:cs typeface="Arial" pitchFamily="34" charset="0"/>
              </a:rPr>
              <a:t>서울시 </a:t>
            </a:r>
            <a:r>
              <a:rPr lang="en-US" altLang="ko-KR" sz="700" b="1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ko-KR" altLang="en-US" sz="700" b="1" dirty="0">
                <a:solidFill>
                  <a:srgbClr val="FF0000"/>
                </a:solidFill>
                <a:cs typeface="Arial" pitchFamily="34" charset="0"/>
              </a:rPr>
              <a:t>대 범죄 발생현황 지도 </a:t>
            </a:r>
            <a:r>
              <a:rPr lang="en-US" altLang="ko-KR" sz="700" b="1" dirty="0">
                <a:solidFill>
                  <a:srgbClr val="FF0000"/>
                </a:solidFill>
                <a:cs typeface="Arial" pitchFamily="34" charset="0"/>
              </a:rPr>
              <a:t>(2018</a:t>
            </a:r>
            <a:r>
              <a:rPr lang="ko-KR" altLang="en-US" sz="700" b="1" dirty="0">
                <a:solidFill>
                  <a:srgbClr val="FF0000"/>
                </a:solidFill>
                <a:cs typeface="Arial" pitchFamily="34" charset="0"/>
              </a:rPr>
              <a:t>년</a:t>
            </a:r>
            <a:r>
              <a:rPr lang="en-US" altLang="ko-KR" sz="700" b="1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en-US" altLang="ko-KR" sz="700" b="1" dirty="0">
              <a:cs typeface="Arial" pitchFamily="34" charset="0"/>
              <a:hlinkClick r:id="rId5" action="ppaction://hlinkfile"/>
            </a:endParaRPr>
          </a:p>
          <a:p>
            <a:r>
              <a:rPr lang="en-US" altLang="ko-KR" sz="800" b="1" i="1" dirty="0">
                <a:cs typeface="Arial" pitchFamily="34" charset="0"/>
                <a:hlinkClick r:id="rId8"/>
              </a:rPr>
              <a:t>https://laits1.github.io/maps/map_crime_18.html</a:t>
            </a:r>
            <a:endParaRPr lang="en-US" altLang="ko-KR" sz="800" b="1" i="1" dirty="0">
              <a:cs typeface="Arial" pitchFamily="34" charset="0"/>
              <a:hlinkClick r:id="rId5" action="ppaction://hlinkfile"/>
            </a:endParaRPr>
          </a:p>
          <a:p>
            <a:endParaRPr lang="en-US" altLang="ko-KR" sz="700" b="1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 b="1" dirty="0">
                <a:solidFill>
                  <a:srgbClr val="FF0000"/>
                </a:solidFill>
                <a:cs typeface="Arial" pitchFamily="34" charset="0"/>
              </a:rPr>
              <a:t>2018</a:t>
            </a:r>
            <a:r>
              <a:rPr lang="ko-KR" altLang="en-US" sz="700" b="1" dirty="0">
                <a:solidFill>
                  <a:srgbClr val="FF0000"/>
                </a:solidFill>
                <a:cs typeface="Arial" pitchFamily="34" charset="0"/>
              </a:rPr>
              <a:t>년 아파트 매매가격과 범죄건수가 높은 구</a:t>
            </a:r>
            <a:r>
              <a:rPr lang="en-US" altLang="ko-KR" sz="7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700" b="1" dirty="0">
                <a:solidFill>
                  <a:srgbClr val="FF0000"/>
                </a:solidFill>
                <a:cs typeface="Arial" pitchFamily="34" charset="0"/>
              </a:rPr>
              <a:t>적은 구 표시 </a:t>
            </a:r>
            <a:endParaRPr lang="en-US" altLang="ko-KR" sz="700" b="1" dirty="0">
              <a:solidFill>
                <a:srgbClr val="FF0000"/>
              </a:solidFill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  <a:hlinkClick r:id="rId9"/>
              </a:rPr>
              <a:t>https://laits1.github.io/maps/map_crime_price_relation_18.html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348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8CC01D9-A23D-48BE-BAF2-DE17DCCD3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353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DFBD00-CC06-4181-BE79-D2B24ED24804}"/>
              </a:ext>
            </a:extLst>
          </p:cNvPr>
          <p:cNvSpPr txBox="1"/>
          <p:nvPr/>
        </p:nvSpPr>
        <p:spPr>
          <a:xfrm>
            <a:off x="855120" y="3640333"/>
            <a:ext cx="229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높은 지역 </a:t>
            </a:r>
            <a:r>
              <a:rPr lang="en-US" altLang="ko-KR" sz="900" b="1" dirty="0">
                <a:cs typeface="Arial" pitchFamily="34" charset="0"/>
              </a:rPr>
              <a:t>Top 2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영등포구</a:t>
            </a:r>
            <a:endParaRPr lang="en-US" altLang="ko-KR" sz="900" b="1" dirty="0"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A4A5C-F6FE-43A5-8B46-1026CA280E38}"/>
              </a:ext>
            </a:extLst>
          </p:cNvPr>
          <p:cNvSpPr txBox="1"/>
          <p:nvPr/>
        </p:nvSpPr>
        <p:spPr>
          <a:xfrm>
            <a:off x="3512590" y="3780218"/>
            <a:ext cx="25202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</a:t>
            </a:r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발생이 낮은 지역 </a:t>
            </a:r>
            <a:r>
              <a:rPr lang="en-US" altLang="ko-KR" sz="900" b="1" dirty="0">
                <a:cs typeface="Arial" pitchFamily="34" charset="0"/>
              </a:rPr>
              <a:t>Top 2</a:t>
            </a:r>
          </a:p>
          <a:p>
            <a:r>
              <a:rPr lang="en-US" altLang="ko-KR" sz="900" b="1" dirty="0">
                <a:cs typeface="Arial" pitchFamily="34" charset="0"/>
              </a:rPr>
              <a:t>1. 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 성동구</a:t>
            </a:r>
            <a:endParaRPr lang="en-US" altLang="ko-KR" sz="900" b="1" dirty="0"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393BA-CA04-494C-BB73-45562AE0FB8D}"/>
              </a:ext>
            </a:extLst>
          </p:cNvPr>
          <p:cNvSpPr txBox="1"/>
          <p:nvPr/>
        </p:nvSpPr>
        <p:spPr>
          <a:xfrm>
            <a:off x="1058141" y="3517387"/>
            <a:ext cx="4182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5</a:t>
            </a:r>
            <a:r>
              <a:rPr lang="ko-KR" altLang="en-US" sz="900" b="1" dirty="0">
                <a:cs typeface="Arial" pitchFamily="34" charset="0"/>
              </a:rPr>
              <a:t>대 범죄 </a:t>
            </a:r>
            <a:r>
              <a:rPr lang="en-US" altLang="ko-KR" sz="900" b="1" dirty="0">
                <a:cs typeface="Arial" pitchFamily="34" charset="0"/>
              </a:rPr>
              <a:t>(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살인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강간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/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강제추행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절도 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폭력 </a:t>
            </a:r>
            <a:r>
              <a:rPr lang="en-US" altLang="ko-KR" sz="900" b="1" dirty="0">
                <a:cs typeface="Arial" pitchFamily="34" charset="0"/>
              </a:rPr>
              <a:t>) </a:t>
            </a:r>
            <a:r>
              <a:rPr lang="ko-KR" altLang="en-US" sz="900" b="1" dirty="0">
                <a:cs typeface="Arial" pitchFamily="34" charset="0"/>
              </a:rPr>
              <a:t>발생 건수</a:t>
            </a:r>
            <a:endParaRPr lang="en-US" altLang="ko-KR" sz="800" b="1" dirty="0"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A2A49-A923-47BD-A4D7-F17ADC403027}"/>
              </a:ext>
            </a:extLst>
          </p:cNvPr>
          <p:cNvSpPr txBox="1"/>
          <p:nvPr/>
        </p:nvSpPr>
        <p:spPr>
          <a:xfrm>
            <a:off x="840878" y="4361670"/>
            <a:ext cx="41822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서울시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대 범죄 발생현황 지도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(2019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en-US" altLang="ko-KR" sz="900" b="1" dirty="0">
              <a:cs typeface="Arial" pitchFamily="34" charset="0"/>
              <a:hlinkClick r:id="rId5" action="ppaction://hlinkfil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  <a:hlinkClick r:id="rId6"/>
              </a:rPr>
              <a:t>https://laits1.github.io/maps/map_crime_19.html</a:t>
            </a:r>
            <a:endParaRPr kumimoji="0" lang="en-US" altLang="ko-KR" sz="9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2019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년 아파트 매매가격과 범죄건수가 높은 구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적은 구 표시</a:t>
            </a:r>
            <a:endParaRPr lang="en-US" altLang="ko-KR" sz="900" b="1" dirty="0">
              <a:solidFill>
                <a:srgbClr val="FF0000"/>
              </a:solidFill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 pitchFamily="34" charset="0"/>
                <a:hlinkClick r:id="rId7"/>
              </a:rPr>
              <a:t>https://laits1.github.io/maps/map_crime_price_relation_19.html</a:t>
            </a:r>
            <a:endParaRPr kumimoji="0" lang="en-US" altLang="ko-KR" sz="9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FBB2E2-9609-4AFB-911C-AC6661A53CA8}"/>
              </a:ext>
            </a:extLst>
          </p:cNvPr>
          <p:cNvSpPr txBox="1"/>
          <p:nvPr/>
        </p:nvSpPr>
        <p:spPr>
          <a:xfrm>
            <a:off x="5364088" y="4066751"/>
            <a:ext cx="36720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i="1" dirty="0">
                <a:solidFill>
                  <a:srgbClr val="0070C0"/>
                </a:solidFill>
                <a:effectLst/>
                <a:latin typeface="Nanum Gothic"/>
              </a:rPr>
              <a:t>강력범죄</a:t>
            </a:r>
            <a:r>
              <a:rPr lang="en-US" altLang="ko-KR" sz="800" b="1" i="1" dirty="0">
                <a:solidFill>
                  <a:srgbClr val="0070C0"/>
                </a:solidFill>
                <a:effectLst/>
                <a:latin typeface="Nanum Gothic"/>
              </a:rPr>
              <a:t>, </a:t>
            </a:r>
            <a:r>
              <a:rPr lang="ko-KR" altLang="en-US" sz="800" b="1" i="1" dirty="0">
                <a:solidFill>
                  <a:srgbClr val="0070C0"/>
                </a:solidFill>
                <a:effectLst/>
                <a:latin typeface="Nanum Gothic"/>
              </a:rPr>
              <a:t>부자동네 강남이 강북보다 많았다</a:t>
            </a:r>
            <a:r>
              <a:rPr lang="ko-KR" altLang="en-US" sz="800" i="1" dirty="0">
                <a:solidFill>
                  <a:srgbClr val="0070C0"/>
                </a:solidFill>
                <a:effectLst/>
                <a:latin typeface="Nanum Gothic"/>
              </a:rPr>
              <a:t> </a:t>
            </a:r>
            <a:r>
              <a:rPr lang="en-US" altLang="ko-KR" sz="800" i="1" dirty="0">
                <a:solidFill>
                  <a:srgbClr val="000A19"/>
                </a:solidFill>
                <a:effectLst/>
                <a:latin typeface="Nanum Gothic"/>
              </a:rPr>
              <a:t>(https://www.mk.co.kr/news/society/view/2010/08/455110/)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i="1" dirty="0">
              <a:solidFill>
                <a:srgbClr val="000A19"/>
              </a:solidFill>
              <a:effectLst/>
              <a:latin typeface="Nanum 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i="1" dirty="0">
                <a:solidFill>
                  <a:srgbClr val="0070C0"/>
                </a:solidFill>
                <a:effectLst/>
                <a:latin typeface="Nanum Gothic"/>
              </a:rPr>
              <a:t>범죄 많은데 주민은 </a:t>
            </a:r>
            <a:r>
              <a:rPr lang="ko-KR" altLang="en-US" sz="800" b="1" i="1" dirty="0" err="1">
                <a:solidFill>
                  <a:srgbClr val="0070C0"/>
                </a:solidFill>
                <a:effectLst/>
                <a:latin typeface="Nanum Gothic"/>
              </a:rPr>
              <a:t>느긋</a:t>
            </a:r>
            <a:r>
              <a:rPr lang="en-US" altLang="ko-KR" sz="800" b="1" i="1" dirty="0">
                <a:solidFill>
                  <a:srgbClr val="0070C0"/>
                </a:solidFill>
                <a:effectLst/>
                <a:latin typeface="Nanum Gothic"/>
              </a:rPr>
              <a:t>... </a:t>
            </a:r>
            <a:r>
              <a:rPr lang="ko-KR" altLang="en-US" sz="800" b="1" i="1" dirty="0">
                <a:solidFill>
                  <a:srgbClr val="0070C0"/>
                </a:solidFill>
                <a:effectLst/>
                <a:latin typeface="Nanum Gothic"/>
              </a:rPr>
              <a:t>강남</a:t>
            </a:r>
            <a:r>
              <a:rPr lang="en-US" altLang="ko-KR" sz="800" b="1" i="1" dirty="0">
                <a:solidFill>
                  <a:srgbClr val="0070C0"/>
                </a:solidFill>
                <a:effectLst/>
                <a:latin typeface="Nanum Gothic"/>
              </a:rPr>
              <a:t>·</a:t>
            </a:r>
            <a:r>
              <a:rPr lang="ko-KR" altLang="en-US" sz="800" b="1" i="1" dirty="0">
                <a:solidFill>
                  <a:srgbClr val="0070C0"/>
                </a:solidFill>
                <a:effectLst/>
                <a:latin typeface="Nanum Gothic"/>
              </a:rPr>
              <a:t>서초의 </a:t>
            </a:r>
            <a:r>
              <a:rPr lang="en-US" altLang="ko-KR" sz="800" b="1" i="1" dirty="0">
                <a:solidFill>
                  <a:srgbClr val="0070C0"/>
                </a:solidFill>
                <a:effectLst/>
                <a:latin typeface="Nanum Gothic"/>
              </a:rPr>
              <a:t>'</a:t>
            </a:r>
            <a:r>
              <a:rPr lang="ko-KR" altLang="en-US" sz="800" b="1" i="1" dirty="0">
                <a:solidFill>
                  <a:srgbClr val="0070C0"/>
                </a:solidFill>
                <a:effectLst/>
                <a:latin typeface="Nanum Gothic"/>
              </a:rPr>
              <a:t>역설’ </a:t>
            </a:r>
            <a:r>
              <a:rPr lang="en-US" altLang="ko-KR" sz="800" i="1" dirty="0">
                <a:solidFill>
                  <a:srgbClr val="000A19"/>
                </a:solidFill>
                <a:effectLst/>
                <a:latin typeface="Nanum Gothic"/>
              </a:rPr>
              <a:t>(http://www.ohmynews.com/NWS_Web/View/at_pg.aspx?CNTN_CD=A0001906557)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800" b="1" i="0" dirty="0">
              <a:solidFill>
                <a:srgbClr val="000A19"/>
              </a:solidFill>
              <a:effectLst/>
              <a:latin typeface="Nanum Gothic"/>
            </a:endParaRPr>
          </a:p>
          <a:p>
            <a:r>
              <a:rPr lang="ko-KR" altLang="en-US" sz="800" b="1" i="1" spc="-100" dirty="0">
                <a:solidFill>
                  <a:srgbClr val="0070C0"/>
                </a:solidFill>
                <a:effectLst/>
                <a:ea typeface="맑은 고딕" panose="020B0503020000020004" pitchFamily="50" charset="-127"/>
              </a:rPr>
              <a:t>서울서 흉악 범죄 많은 </a:t>
            </a:r>
            <a:r>
              <a:rPr lang="en-US" altLang="ko-KR" sz="800" b="1" i="1" spc="-100" dirty="0">
                <a:solidFill>
                  <a:srgbClr val="0070C0"/>
                </a:solidFill>
                <a:effectLst/>
                <a:ea typeface="맑은 고딕" panose="020B0503020000020004" pitchFamily="50" charset="-127"/>
              </a:rPr>
              <a:t>3·4·5</a:t>
            </a:r>
            <a:r>
              <a:rPr lang="ko-KR" altLang="en-US" sz="800" b="1" i="1" spc="-100" dirty="0">
                <a:solidFill>
                  <a:srgbClr val="0070C0"/>
                </a:solidFill>
                <a:effectLst/>
                <a:ea typeface="맑은 고딕" panose="020B0503020000020004" pitchFamily="50" charset="-127"/>
              </a:rPr>
              <a:t>위</a:t>
            </a:r>
            <a:r>
              <a:rPr lang="en-US" altLang="ko-KR" sz="800" b="1" i="1" spc="-100" dirty="0">
                <a:solidFill>
                  <a:srgbClr val="0070C0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lang="ko-KR" altLang="en-US" sz="800" b="1" i="1" spc="-100" dirty="0">
                <a:solidFill>
                  <a:srgbClr val="0070C0"/>
                </a:solidFill>
                <a:effectLst/>
                <a:ea typeface="맑은 고딕" panose="020B0503020000020004" pitchFamily="50" charset="-127"/>
              </a:rPr>
              <a:t>집값 가장 비싸 </a:t>
            </a:r>
            <a:r>
              <a:rPr lang="en-US" altLang="ko-KR" sz="800" b="1" i="1" spc="-100" dirty="0">
                <a:solidFill>
                  <a:srgbClr val="0070C0"/>
                </a:solidFill>
                <a:effectLst/>
                <a:ea typeface="맑은 고딕" panose="020B0503020000020004" pitchFamily="50" charset="-127"/>
              </a:rPr>
              <a:t>(2017-09-05) </a:t>
            </a:r>
          </a:p>
          <a:p>
            <a:r>
              <a:rPr lang="en-US" altLang="ko-KR" sz="800" b="0" i="1" spc="-10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(http://realty.chosun.com/site/data/html_dir/2017/09/03/2017090301591.html)</a:t>
            </a:r>
            <a:endParaRPr lang="ko-KR" altLang="en-US" sz="800" b="0" i="1" spc="-10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614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07904" y="2029594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4236" y="2211710"/>
            <a:ext cx="4608512" cy="576064"/>
          </a:xfrm>
        </p:spPr>
        <p:txBody>
          <a:bodyPr/>
          <a:lstStyle/>
          <a:p>
            <a:r>
              <a:rPr lang="ko-KR" altLang="en-US" sz="2600" dirty="0">
                <a:solidFill>
                  <a:schemeClr val="bg1"/>
                </a:solidFill>
              </a:rPr>
              <a:t>서울시 의료기관 </a:t>
            </a:r>
            <a:r>
              <a:rPr lang="en-US" altLang="ko-KR" sz="2600" dirty="0">
                <a:solidFill>
                  <a:schemeClr val="bg1"/>
                </a:solidFill>
              </a:rPr>
              <a:t>(</a:t>
            </a:r>
            <a:r>
              <a:rPr lang="ko-KR" altLang="en-US" sz="2600" dirty="0">
                <a:solidFill>
                  <a:schemeClr val="bg1"/>
                </a:solidFill>
              </a:rPr>
              <a:t>구별</a:t>
            </a:r>
            <a:r>
              <a:rPr lang="en-US" altLang="ko-KR" sz="2600" dirty="0">
                <a:solidFill>
                  <a:schemeClr val="bg1"/>
                </a:solidFill>
              </a:rPr>
              <a:t>) </a:t>
            </a:r>
            <a:r>
              <a:rPr lang="ko-KR" altLang="en-US" sz="2600" dirty="0">
                <a:solidFill>
                  <a:schemeClr val="bg1"/>
                </a:solidFill>
              </a:rPr>
              <a:t>통계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13784" y="2912740"/>
            <a:ext cx="3024336" cy="28803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(2017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2018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2019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2020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EEC81-B58A-451E-95B2-E51C8C416B89}"/>
              </a:ext>
            </a:extLst>
          </p:cNvPr>
          <p:cNvSpPr txBox="1"/>
          <p:nvPr/>
        </p:nvSpPr>
        <p:spPr>
          <a:xfrm>
            <a:off x="4290395" y="3651870"/>
            <a:ext cx="4680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cs typeface="Arial" pitchFamily="34" charset="0"/>
              </a:rPr>
              <a:t>의료기관 </a:t>
            </a:r>
            <a:r>
              <a:rPr lang="en-US" altLang="ko-KR" sz="1000" b="1" dirty="0">
                <a:cs typeface="Arial" pitchFamily="34" charset="0"/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종합병원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병원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의원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부속병의원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요양병원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노인전문병원 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</a:t>
            </a:r>
          </a:p>
          <a:p>
            <a:endParaRPr lang="en-US" altLang="ko-KR" sz="10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                  결핵병원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정신병원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치과병원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치과의원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한방병원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한방의원</a:t>
            </a:r>
            <a:r>
              <a:rPr lang="en-US" altLang="ko-KR" sz="10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cs typeface="Arial" pitchFamily="34" charset="0"/>
              </a:rPr>
              <a:t>조산원</a:t>
            </a:r>
            <a:endParaRPr lang="en-US" altLang="ko-KR" sz="10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51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3F4F518-D517-427B-AB40-13419AF2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23478"/>
            <a:ext cx="3024336" cy="2830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1B5770-6BAA-413E-ABD2-5059CFDF8814}"/>
              </a:ext>
            </a:extLst>
          </p:cNvPr>
          <p:cNvSpPr txBox="1"/>
          <p:nvPr/>
        </p:nvSpPr>
        <p:spPr>
          <a:xfrm>
            <a:off x="1223628" y="4443958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다양한 요인들과 부동산 가격과의 상관관계를 알아보자</a:t>
            </a:r>
            <a:r>
              <a:rPr lang="en-US" altLang="ko-KR" sz="2000" b="1" dirty="0"/>
              <a:t>!!</a:t>
            </a:r>
            <a:endParaRPr lang="ko-KR" alt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B8F9E8-97B1-4136-9423-FFC42E11118E}"/>
              </a:ext>
            </a:extLst>
          </p:cNvPr>
          <p:cNvSpPr txBox="1"/>
          <p:nvPr/>
        </p:nvSpPr>
        <p:spPr>
          <a:xfrm>
            <a:off x="1079736" y="3075806"/>
            <a:ext cx="655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부동산 가격에 영향을 미치는</a:t>
            </a:r>
            <a:r>
              <a:rPr lang="en-US" altLang="ko-KR" dirty="0"/>
              <a:t> </a:t>
            </a:r>
            <a:r>
              <a:rPr lang="ko-KR" altLang="en-US" dirty="0"/>
              <a:t>요인이 무엇이 있을까</a:t>
            </a:r>
            <a:r>
              <a:rPr lang="en-US" altLang="ko-KR" dirty="0"/>
              <a:t>?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성별</a:t>
            </a:r>
            <a:r>
              <a:rPr lang="en-US" altLang="ko-KR" dirty="0"/>
              <a:t>? </a:t>
            </a:r>
            <a:r>
              <a:rPr lang="ko-KR" altLang="en-US" dirty="0"/>
              <a:t>범죄건수</a:t>
            </a:r>
            <a:r>
              <a:rPr lang="en-US" altLang="ko-KR" dirty="0"/>
              <a:t>? </a:t>
            </a:r>
            <a:r>
              <a:rPr lang="ko-KR" altLang="en-US" dirty="0"/>
              <a:t>노인인구</a:t>
            </a:r>
            <a:r>
              <a:rPr lang="en-US" altLang="ko-KR" dirty="0"/>
              <a:t>? </a:t>
            </a:r>
            <a:r>
              <a:rPr lang="ko-KR" altLang="en-US" dirty="0"/>
              <a:t>의료기관</a:t>
            </a:r>
            <a:r>
              <a:rPr lang="en-US" altLang="ko-KR" dirty="0"/>
              <a:t>? </a:t>
            </a:r>
            <a:r>
              <a:rPr lang="ko-KR" altLang="en-US" dirty="0"/>
              <a:t>코스피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08225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EE48369-A208-4375-8FA8-25BF3DBFC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0"/>
            <a:ext cx="7920880" cy="3147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1FF9FA-253D-4EA4-978E-7D77B99B1BE3}"/>
              </a:ext>
            </a:extLst>
          </p:cNvPr>
          <p:cNvSpPr txBox="1"/>
          <p:nvPr/>
        </p:nvSpPr>
        <p:spPr>
          <a:xfrm>
            <a:off x="827584" y="987574"/>
            <a:ext cx="68407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cs typeface="Arial" pitchFamily="34" charset="0"/>
              </a:rPr>
              <a:t>의료기관 </a:t>
            </a:r>
            <a:endParaRPr lang="en-US" altLang="ko-KR" sz="11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800" i="1" u="sng" dirty="0">
                <a:cs typeface="Arial" pitchFamily="34" charset="0"/>
              </a:rPr>
              <a:t>종합병원 </a:t>
            </a:r>
            <a:r>
              <a:rPr lang="en-US" altLang="ko-KR" sz="800" i="1" u="sng" dirty="0">
                <a:cs typeface="Arial" pitchFamily="34" charset="0"/>
              </a:rPr>
              <a:t>, </a:t>
            </a:r>
            <a:r>
              <a:rPr lang="ko-KR" altLang="en-US" sz="800" i="1" u="sng" dirty="0">
                <a:cs typeface="Arial" pitchFamily="34" charset="0"/>
              </a:rPr>
              <a:t>병원</a:t>
            </a:r>
            <a:r>
              <a:rPr lang="en-US" altLang="ko-KR" sz="800" i="1" u="sng" dirty="0">
                <a:cs typeface="Arial" pitchFamily="34" charset="0"/>
              </a:rPr>
              <a:t>, </a:t>
            </a:r>
            <a:r>
              <a:rPr lang="ko-KR" altLang="en-US" sz="800" i="1" u="sng" dirty="0">
                <a:cs typeface="Arial" pitchFamily="34" charset="0"/>
              </a:rPr>
              <a:t>의원 </a:t>
            </a:r>
            <a:r>
              <a:rPr lang="en-US" altLang="ko-KR" sz="800" i="1" u="sng" dirty="0">
                <a:cs typeface="Arial" pitchFamily="34" charset="0"/>
              </a:rPr>
              <a:t>, </a:t>
            </a:r>
            <a:r>
              <a:rPr lang="ko-KR" altLang="en-US" sz="800" i="1" u="sng" dirty="0">
                <a:cs typeface="Arial" pitchFamily="34" charset="0"/>
              </a:rPr>
              <a:t>부속병의원</a:t>
            </a:r>
            <a:r>
              <a:rPr lang="en-US" altLang="ko-KR" sz="800" i="1" u="sng" dirty="0">
                <a:cs typeface="Arial" pitchFamily="34" charset="0"/>
              </a:rPr>
              <a:t>, </a:t>
            </a:r>
            <a:r>
              <a:rPr lang="ko-KR" altLang="en-US" sz="800" i="1" u="sng" dirty="0">
                <a:cs typeface="Arial" pitchFamily="34" charset="0"/>
              </a:rPr>
              <a:t>요양병원</a:t>
            </a:r>
            <a:r>
              <a:rPr lang="en-US" altLang="ko-KR" sz="800" i="1" u="sng" dirty="0">
                <a:cs typeface="Arial" pitchFamily="34" charset="0"/>
              </a:rPr>
              <a:t>, </a:t>
            </a:r>
            <a:r>
              <a:rPr lang="ko-KR" altLang="en-US" sz="800" i="1" u="sng" dirty="0">
                <a:cs typeface="Arial" pitchFamily="34" charset="0"/>
              </a:rPr>
              <a:t>노인전문병원 </a:t>
            </a:r>
            <a:r>
              <a:rPr lang="en-US" altLang="ko-KR" sz="800" i="1" u="sng" dirty="0">
                <a:cs typeface="Arial" pitchFamily="34" charset="0"/>
              </a:rPr>
              <a:t>,</a:t>
            </a:r>
            <a:r>
              <a:rPr lang="ko-KR" altLang="en-US" sz="800" i="1" u="sng" dirty="0">
                <a:cs typeface="Arial" pitchFamily="34" charset="0"/>
              </a:rPr>
              <a:t>결핵병원</a:t>
            </a:r>
            <a:r>
              <a:rPr lang="en-US" altLang="ko-KR" sz="800" i="1" u="sng" dirty="0">
                <a:cs typeface="Arial" pitchFamily="34" charset="0"/>
              </a:rPr>
              <a:t>, </a:t>
            </a:r>
            <a:r>
              <a:rPr lang="ko-KR" altLang="en-US" sz="800" i="1" u="sng" dirty="0">
                <a:cs typeface="Arial" pitchFamily="34" charset="0"/>
              </a:rPr>
              <a:t>정신병원</a:t>
            </a:r>
            <a:r>
              <a:rPr lang="en-US" altLang="ko-KR" sz="800" i="1" u="sng" dirty="0">
                <a:cs typeface="Arial" pitchFamily="34" charset="0"/>
              </a:rPr>
              <a:t>, </a:t>
            </a:r>
            <a:r>
              <a:rPr lang="ko-KR" altLang="en-US" sz="800" i="1" u="sng" dirty="0">
                <a:cs typeface="Arial" pitchFamily="34" charset="0"/>
              </a:rPr>
              <a:t>치과병원</a:t>
            </a:r>
            <a:r>
              <a:rPr lang="en-US" altLang="ko-KR" sz="800" i="1" u="sng" dirty="0">
                <a:cs typeface="Arial" pitchFamily="34" charset="0"/>
              </a:rPr>
              <a:t>, </a:t>
            </a:r>
            <a:r>
              <a:rPr lang="ko-KR" altLang="en-US" sz="800" i="1" u="sng" dirty="0">
                <a:cs typeface="Arial" pitchFamily="34" charset="0"/>
              </a:rPr>
              <a:t>치과의원</a:t>
            </a:r>
            <a:r>
              <a:rPr lang="en-US" altLang="ko-KR" sz="800" i="1" u="sng" dirty="0">
                <a:cs typeface="Arial" pitchFamily="34" charset="0"/>
              </a:rPr>
              <a:t>, </a:t>
            </a:r>
            <a:r>
              <a:rPr lang="ko-KR" altLang="en-US" sz="800" i="1" u="sng" dirty="0">
                <a:cs typeface="Arial" pitchFamily="34" charset="0"/>
              </a:rPr>
              <a:t>한방병원</a:t>
            </a:r>
            <a:r>
              <a:rPr lang="en-US" altLang="ko-KR" sz="800" i="1" u="sng" dirty="0">
                <a:cs typeface="Arial" pitchFamily="34" charset="0"/>
              </a:rPr>
              <a:t>, </a:t>
            </a:r>
            <a:r>
              <a:rPr lang="ko-KR" altLang="en-US" sz="800" i="1" u="sng" dirty="0">
                <a:cs typeface="Arial" pitchFamily="34" charset="0"/>
              </a:rPr>
              <a:t>한방의원</a:t>
            </a:r>
            <a:r>
              <a:rPr lang="en-US" altLang="ko-KR" sz="800" i="1" u="sng" dirty="0">
                <a:cs typeface="Arial" pitchFamily="34" charset="0"/>
              </a:rPr>
              <a:t>, </a:t>
            </a:r>
            <a:r>
              <a:rPr lang="ko-KR" altLang="en-US" sz="800" i="1" u="sng" dirty="0">
                <a:cs typeface="Arial" pitchFamily="34" charset="0"/>
              </a:rPr>
              <a:t>조산원</a:t>
            </a:r>
            <a:endParaRPr lang="en-US" altLang="ko-KR" sz="800" b="1" dirty="0"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45173-9664-468D-A5A5-7834327F25AE}"/>
              </a:ext>
            </a:extLst>
          </p:cNvPr>
          <p:cNvSpPr txBox="1"/>
          <p:nvPr/>
        </p:nvSpPr>
        <p:spPr>
          <a:xfrm>
            <a:off x="207223" y="3147814"/>
            <a:ext cx="418221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2017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의료기관 총 합계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2017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의료기관이 </a:t>
            </a:r>
            <a:r>
              <a:rPr lang="ko-KR" altLang="en-US" sz="9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가장 많은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1.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강남구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서초구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3.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송파구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2017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의료기관이 </a:t>
            </a:r>
            <a:r>
              <a:rPr lang="ko-KR" altLang="en-US" sz="9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가장 적은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1.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용산구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금천구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3.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도봉구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  <a:hlinkClick r:id="rId5" action="ppaction://hlinkfil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의료기관 총 합계 지도 </a:t>
            </a:r>
            <a:r>
              <a:rPr lang="en-US" altLang="ko-KR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(2017</a:t>
            </a:r>
            <a:r>
              <a:rPr lang="ko-KR" altLang="en-US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</a:t>
            </a:r>
            <a:r>
              <a:rPr lang="en-US" altLang="ko-KR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)</a:t>
            </a:r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  <a:hlinkClick r:id="rId5" action="ppaction://hlinkfile"/>
            </a:endParaRPr>
          </a:p>
          <a:p>
            <a:r>
              <a:rPr lang="en-US" altLang="ko-KR" sz="800" b="1" i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  <a:hlinkClick r:id="rId6"/>
              </a:rPr>
              <a:t>https://laits1.github.io/maps/map_only_hospital_17.html</a:t>
            </a:r>
            <a:endParaRPr lang="en-US" altLang="ko-KR" sz="800" b="1" i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endParaRPr lang="en-US" altLang="ko-KR" sz="7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5B489-3016-48B6-9801-58E2E4F58C1F}"/>
              </a:ext>
            </a:extLst>
          </p:cNvPr>
          <p:cNvSpPr txBox="1"/>
          <p:nvPr/>
        </p:nvSpPr>
        <p:spPr>
          <a:xfrm>
            <a:off x="4466527" y="3121167"/>
            <a:ext cx="418221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2018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의료기관 총 합계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2018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의료기관이 </a:t>
            </a:r>
            <a:r>
              <a:rPr lang="ko-KR" altLang="en-US" sz="9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가장 많은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1.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강남구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서초구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3.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송파구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2018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의료기관이 </a:t>
            </a:r>
            <a:r>
              <a:rPr lang="ko-KR" altLang="en-US" sz="9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가장 적은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1.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용산구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금천구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3.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도봉구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  <a:hlinkClick r:id="rId5" action="ppaction://hlinkfil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의료기관 총 합계 지도 </a:t>
            </a:r>
            <a:r>
              <a:rPr lang="en-US" altLang="ko-KR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(2018</a:t>
            </a:r>
            <a:r>
              <a:rPr lang="ko-KR" altLang="en-US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</a:t>
            </a:r>
            <a:r>
              <a:rPr lang="en-US" altLang="ko-KR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)</a:t>
            </a:r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  <a:hlinkClick r:id="rId5" action="ppaction://hlinkfile"/>
            </a:endParaRPr>
          </a:p>
          <a:p>
            <a:r>
              <a:rPr lang="en-US" altLang="ko-KR" sz="800" b="1" i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  <a:hlinkClick r:id="rId7"/>
              </a:rPr>
              <a:t>https://laits1.github.io/maps/map_only_hospital_18.html</a:t>
            </a:r>
            <a:endParaRPr lang="en-US" altLang="ko-KR" sz="800" b="1" i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endParaRPr lang="en-US" altLang="ko-KR" sz="7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888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EE48369-A208-4375-8FA8-25BF3DBFC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0"/>
            <a:ext cx="7920880" cy="3147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1FF9FA-253D-4EA4-978E-7D77B99B1BE3}"/>
              </a:ext>
            </a:extLst>
          </p:cNvPr>
          <p:cNvSpPr txBox="1"/>
          <p:nvPr/>
        </p:nvSpPr>
        <p:spPr>
          <a:xfrm>
            <a:off x="827584" y="987574"/>
            <a:ext cx="68407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cs typeface="Arial" pitchFamily="34" charset="0"/>
              </a:rPr>
              <a:t>의료기관 </a:t>
            </a:r>
            <a:endParaRPr lang="en-US" altLang="ko-KR" sz="11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800" i="1" u="sng" dirty="0">
                <a:cs typeface="Arial" pitchFamily="34" charset="0"/>
              </a:rPr>
              <a:t>종합병원 </a:t>
            </a:r>
            <a:r>
              <a:rPr lang="en-US" altLang="ko-KR" sz="800" i="1" u="sng" dirty="0">
                <a:cs typeface="Arial" pitchFamily="34" charset="0"/>
              </a:rPr>
              <a:t>, </a:t>
            </a:r>
            <a:r>
              <a:rPr lang="ko-KR" altLang="en-US" sz="800" i="1" u="sng" dirty="0">
                <a:cs typeface="Arial" pitchFamily="34" charset="0"/>
              </a:rPr>
              <a:t>병원</a:t>
            </a:r>
            <a:r>
              <a:rPr lang="en-US" altLang="ko-KR" sz="800" i="1" u="sng" dirty="0">
                <a:cs typeface="Arial" pitchFamily="34" charset="0"/>
              </a:rPr>
              <a:t>, </a:t>
            </a:r>
            <a:r>
              <a:rPr lang="ko-KR" altLang="en-US" sz="800" i="1" u="sng" dirty="0">
                <a:cs typeface="Arial" pitchFamily="34" charset="0"/>
              </a:rPr>
              <a:t>의원 </a:t>
            </a:r>
            <a:r>
              <a:rPr lang="en-US" altLang="ko-KR" sz="800" i="1" u="sng" dirty="0">
                <a:cs typeface="Arial" pitchFamily="34" charset="0"/>
              </a:rPr>
              <a:t>, </a:t>
            </a:r>
            <a:r>
              <a:rPr lang="ko-KR" altLang="en-US" sz="800" i="1" u="sng" dirty="0">
                <a:cs typeface="Arial" pitchFamily="34" charset="0"/>
              </a:rPr>
              <a:t>부속병의원</a:t>
            </a:r>
            <a:r>
              <a:rPr lang="en-US" altLang="ko-KR" sz="800" i="1" u="sng" dirty="0">
                <a:cs typeface="Arial" pitchFamily="34" charset="0"/>
              </a:rPr>
              <a:t>, </a:t>
            </a:r>
            <a:r>
              <a:rPr lang="ko-KR" altLang="en-US" sz="800" i="1" u="sng" dirty="0">
                <a:cs typeface="Arial" pitchFamily="34" charset="0"/>
              </a:rPr>
              <a:t>요양병원</a:t>
            </a:r>
            <a:r>
              <a:rPr lang="en-US" altLang="ko-KR" sz="800" i="1" u="sng" dirty="0">
                <a:cs typeface="Arial" pitchFamily="34" charset="0"/>
              </a:rPr>
              <a:t>, </a:t>
            </a:r>
            <a:r>
              <a:rPr lang="ko-KR" altLang="en-US" sz="800" i="1" u="sng" dirty="0">
                <a:cs typeface="Arial" pitchFamily="34" charset="0"/>
              </a:rPr>
              <a:t>노인전문병원 </a:t>
            </a:r>
            <a:r>
              <a:rPr lang="en-US" altLang="ko-KR" sz="800" i="1" u="sng" dirty="0">
                <a:cs typeface="Arial" pitchFamily="34" charset="0"/>
              </a:rPr>
              <a:t>,</a:t>
            </a:r>
            <a:r>
              <a:rPr lang="ko-KR" altLang="en-US" sz="800" i="1" u="sng" dirty="0">
                <a:cs typeface="Arial" pitchFamily="34" charset="0"/>
              </a:rPr>
              <a:t>결핵병원</a:t>
            </a:r>
            <a:r>
              <a:rPr lang="en-US" altLang="ko-KR" sz="800" i="1" u="sng" dirty="0">
                <a:cs typeface="Arial" pitchFamily="34" charset="0"/>
              </a:rPr>
              <a:t>, </a:t>
            </a:r>
            <a:r>
              <a:rPr lang="ko-KR" altLang="en-US" sz="800" i="1" u="sng" dirty="0">
                <a:cs typeface="Arial" pitchFamily="34" charset="0"/>
              </a:rPr>
              <a:t>정신병원</a:t>
            </a:r>
            <a:r>
              <a:rPr lang="en-US" altLang="ko-KR" sz="800" i="1" u="sng" dirty="0">
                <a:cs typeface="Arial" pitchFamily="34" charset="0"/>
              </a:rPr>
              <a:t>, </a:t>
            </a:r>
            <a:r>
              <a:rPr lang="ko-KR" altLang="en-US" sz="800" i="1" u="sng" dirty="0">
                <a:cs typeface="Arial" pitchFamily="34" charset="0"/>
              </a:rPr>
              <a:t>치과병원</a:t>
            </a:r>
            <a:r>
              <a:rPr lang="en-US" altLang="ko-KR" sz="800" i="1" u="sng" dirty="0">
                <a:cs typeface="Arial" pitchFamily="34" charset="0"/>
              </a:rPr>
              <a:t>, </a:t>
            </a:r>
            <a:r>
              <a:rPr lang="ko-KR" altLang="en-US" sz="800" i="1" u="sng" dirty="0">
                <a:cs typeface="Arial" pitchFamily="34" charset="0"/>
              </a:rPr>
              <a:t>치과의원</a:t>
            </a:r>
            <a:r>
              <a:rPr lang="en-US" altLang="ko-KR" sz="800" i="1" u="sng" dirty="0">
                <a:cs typeface="Arial" pitchFamily="34" charset="0"/>
              </a:rPr>
              <a:t>, </a:t>
            </a:r>
            <a:r>
              <a:rPr lang="ko-KR" altLang="en-US" sz="800" i="1" u="sng" dirty="0">
                <a:cs typeface="Arial" pitchFamily="34" charset="0"/>
              </a:rPr>
              <a:t>한방병원</a:t>
            </a:r>
            <a:r>
              <a:rPr lang="en-US" altLang="ko-KR" sz="800" i="1" u="sng" dirty="0">
                <a:cs typeface="Arial" pitchFamily="34" charset="0"/>
              </a:rPr>
              <a:t>, </a:t>
            </a:r>
            <a:r>
              <a:rPr lang="ko-KR" altLang="en-US" sz="800" i="1" u="sng" dirty="0">
                <a:cs typeface="Arial" pitchFamily="34" charset="0"/>
              </a:rPr>
              <a:t>한방의원</a:t>
            </a:r>
            <a:r>
              <a:rPr lang="en-US" altLang="ko-KR" sz="800" i="1" u="sng" dirty="0">
                <a:cs typeface="Arial" pitchFamily="34" charset="0"/>
              </a:rPr>
              <a:t>, </a:t>
            </a:r>
            <a:r>
              <a:rPr lang="ko-KR" altLang="en-US" sz="800" i="1" u="sng" dirty="0">
                <a:cs typeface="Arial" pitchFamily="34" charset="0"/>
              </a:rPr>
              <a:t>조산원</a:t>
            </a:r>
            <a:endParaRPr lang="en-US" altLang="ko-KR" sz="800" b="1" dirty="0"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3D4DE-DA5B-4E15-B793-D9C0ED48B3B7}"/>
              </a:ext>
            </a:extLst>
          </p:cNvPr>
          <p:cNvSpPr txBox="1"/>
          <p:nvPr/>
        </p:nvSpPr>
        <p:spPr>
          <a:xfrm>
            <a:off x="186896" y="3145315"/>
            <a:ext cx="418221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2019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의료기관 총 합계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2019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의료기관이 가장 많은 구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1.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강남구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서초구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3.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송파구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2019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의료기관이 가장 적은 구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1.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용산구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금천구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3.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도봉구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  <a:hlinkClick r:id="rId5" action="ppaction://hlinkfile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의료기관 총 합계 지도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(2019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)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  <a:hlinkClick r:id="rId5" action="ppaction://hlinkfil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  <a:hlinkClick r:id="rId6"/>
              </a:rPr>
              <a:t>https://laits1.github.io/maps/map_only_hospital_19.html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906FA2-BBFC-4ACA-BE14-24A95B251A11}"/>
              </a:ext>
            </a:extLst>
          </p:cNvPr>
          <p:cNvSpPr txBox="1"/>
          <p:nvPr/>
        </p:nvSpPr>
        <p:spPr>
          <a:xfrm>
            <a:off x="4369114" y="3145314"/>
            <a:ext cx="418221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2020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의료기관 총 합계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2020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의료기관이 가장 많은 구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1.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강남구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서초구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3.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송파구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2020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의료기관이 가장 적은 구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1.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용산구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금천구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3.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도봉구</a:t>
            </a: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  <a:hlinkClick r:id="rId5" action="ppaction://hlinkfile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의료기관 총 합계 지도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(2020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)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  <a:hlinkClick r:id="rId5" action="ppaction://hlinkfil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  <a:hlinkClick r:id="rId7"/>
              </a:rPr>
              <a:t>https://laits1.github.io/maps/map_only_hospital_20.html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738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D9A2F58-9C8D-45CB-B165-7359869C0E20}"/>
              </a:ext>
            </a:extLst>
          </p:cNvPr>
          <p:cNvSpPr txBox="1"/>
          <p:nvPr/>
        </p:nvSpPr>
        <p:spPr>
          <a:xfrm>
            <a:off x="4446278" y="2208835"/>
            <a:ext cx="4697721" cy="277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ko-KR" sz="9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Helvetica Neue"/>
              </a:rPr>
              <a:t>서울시 각 구별 종합병원 수</a:t>
            </a:r>
            <a:r>
              <a:rPr lang="en-US" altLang="ko-KR" sz="1200" b="1" dirty="0">
                <a:solidFill>
                  <a:srgbClr val="000000"/>
                </a:solidFill>
                <a:latin typeface="Helvetica Neue"/>
              </a:rPr>
              <a:t> : </a:t>
            </a:r>
            <a:r>
              <a:rPr lang="en-US" altLang="ko-KR" sz="1050" b="1" i="0" dirty="0">
                <a:solidFill>
                  <a:srgbClr val="FF0000"/>
                </a:solidFill>
                <a:effectLst/>
                <a:latin typeface="Helvetica Neue"/>
              </a:rPr>
              <a:t>(2020</a:t>
            </a:r>
            <a:r>
              <a:rPr lang="ko-KR" altLang="en-US" sz="1050" b="1" i="0" dirty="0">
                <a:solidFill>
                  <a:srgbClr val="FF0000"/>
                </a:solidFill>
                <a:effectLst/>
                <a:latin typeface="Helvetica Neue"/>
              </a:rPr>
              <a:t>년 기준 총 </a:t>
            </a:r>
            <a:r>
              <a:rPr lang="en-US" altLang="ko-KR" sz="1050" b="1" dirty="0">
                <a:solidFill>
                  <a:srgbClr val="FF0000"/>
                </a:solidFill>
                <a:latin typeface="Helvetica Neue"/>
              </a:rPr>
              <a:t>56</a:t>
            </a:r>
            <a:r>
              <a:rPr lang="ko-KR" altLang="en-US" sz="1050" b="1" i="0" dirty="0">
                <a:solidFill>
                  <a:srgbClr val="FF0000"/>
                </a:solidFill>
                <a:effectLst/>
                <a:latin typeface="Helvetica Neue"/>
              </a:rPr>
              <a:t>개</a:t>
            </a:r>
            <a:r>
              <a:rPr lang="en-US" altLang="ko-KR" sz="1050" b="1" i="0" dirty="0">
                <a:solidFill>
                  <a:srgbClr val="FF0000"/>
                </a:solidFill>
                <a:effectLst/>
                <a:latin typeface="Helvetica Neue"/>
              </a:rPr>
              <a:t>)</a:t>
            </a:r>
          </a:p>
          <a:p>
            <a:pPr algn="l"/>
            <a:endParaRPr lang="en-US" altLang="ko-KR" sz="1050" dirty="0">
              <a:solidFill>
                <a:srgbClr val="FF0000"/>
              </a:solidFill>
              <a:latin typeface="Helvetica Neue"/>
              <a:cs typeface="Arial" pitchFamily="34" charset="0"/>
            </a:endParaRPr>
          </a:p>
          <a:p>
            <a:pPr algn="l"/>
            <a:endParaRPr lang="en-US" altLang="ko-KR" sz="900" b="1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ko-KR" altLang="en-US" sz="900" i="0" dirty="0">
                <a:solidFill>
                  <a:srgbClr val="000000"/>
                </a:solidFill>
                <a:effectLst/>
                <a:latin typeface="Helvetica Neue"/>
              </a:rPr>
              <a:t>종합병원만을 놓고 보니</a:t>
            </a:r>
            <a:r>
              <a:rPr lang="en-US" altLang="ko-KR" sz="90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900" dirty="0">
                <a:solidFill>
                  <a:srgbClr val="000000"/>
                </a:solidFill>
                <a:latin typeface="Helvetica Neue"/>
              </a:rPr>
              <a:t>종합 병원이 아예 없는 구</a:t>
            </a:r>
            <a:r>
              <a:rPr lang="en-US" altLang="ko-KR" sz="900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Helvetica Neue"/>
              </a:rPr>
              <a:t>마포구</a:t>
            </a:r>
            <a:r>
              <a:rPr lang="en-US" altLang="ko-KR" sz="900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ko-KR" altLang="en-US" sz="900" dirty="0">
                <a:solidFill>
                  <a:srgbClr val="000000"/>
                </a:solidFill>
                <a:latin typeface="Helvetica Neue"/>
              </a:rPr>
              <a:t>도 있었고</a:t>
            </a:r>
            <a:r>
              <a:rPr lang="en-US" altLang="ko-KR" sz="900" dirty="0">
                <a:solidFill>
                  <a:srgbClr val="000000"/>
                </a:solidFill>
                <a:latin typeface="Helvetica Neue"/>
              </a:rPr>
              <a:t>, </a:t>
            </a:r>
          </a:p>
          <a:p>
            <a:pPr algn="l"/>
            <a:endParaRPr lang="en-US" altLang="ko-KR" sz="90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ko-KR" altLang="en-US" sz="900" i="0" dirty="0">
                <a:solidFill>
                  <a:srgbClr val="000000"/>
                </a:solidFill>
                <a:effectLst/>
                <a:latin typeface="Helvetica Neue"/>
              </a:rPr>
              <a:t>서울은 대중교통이 발달되어 이동이 편리하므로</a:t>
            </a:r>
            <a:r>
              <a:rPr lang="en-US" altLang="ko-KR" sz="90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</a:p>
          <a:p>
            <a:pPr algn="l"/>
            <a:endParaRPr lang="en-US" altLang="ko-KR" sz="900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Helvetica Neue"/>
              </a:rPr>
              <a:t>단순 구 안의 </a:t>
            </a:r>
            <a:r>
              <a:rPr lang="en-US" altLang="ko-KR" sz="900" dirty="0">
                <a:solidFill>
                  <a:srgbClr val="000000"/>
                </a:solidFill>
                <a:latin typeface="Helvetica Neue"/>
              </a:rPr>
              <a:t>‘</a:t>
            </a:r>
            <a:r>
              <a:rPr lang="ko-KR" altLang="en-US" sz="900" i="0" dirty="0">
                <a:solidFill>
                  <a:srgbClr val="000000"/>
                </a:solidFill>
                <a:effectLst/>
                <a:latin typeface="Helvetica Neue"/>
              </a:rPr>
              <a:t>종합병원의 수</a:t>
            </a:r>
            <a:r>
              <a:rPr lang="en-US" altLang="ko-KR" sz="900" i="0" dirty="0">
                <a:solidFill>
                  <a:srgbClr val="000000"/>
                </a:solidFill>
                <a:effectLst/>
                <a:latin typeface="Helvetica Neue"/>
              </a:rPr>
              <a:t>’</a:t>
            </a:r>
            <a:r>
              <a:rPr lang="ko-KR" altLang="en-US" sz="900" i="0" dirty="0">
                <a:solidFill>
                  <a:srgbClr val="000000"/>
                </a:solidFill>
                <a:effectLst/>
                <a:latin typeface="Helvetica Neue"/>
              </a:rPr>
              <a:t>만으로 비교하기에는 무리가 있다고 판단하였다</a:t>
            </a:r>
            <a:r>
              <a:rPr lang="en-US" altLang="ko-KR" sz="90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algn="l"/>
            <a:endParaRPr lang="en-US" altLang="ko-KR" sz="900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ko-KR" altLang="en-US" sz="900" dirty="0">
                <a:solidFill>
                  <a:srgbClr val="000000"/>
                </a:solidFill>
                <a:latin typeface="Helvetica Neue"/>
              </a:rPr>
              <a:t>따라서 국내</a:t>
            </a:r>
            <a:r>
              <a:rPr lang="en-US" altLang="ko-KR" sz="9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ko-KR" altLang="en-US" sz="900" dirty="0">
                <a:solidFill>
                  <a:srgbClr val="000000"/>
                </a:solidFill>
                <a:latin typeface="Helvetica Neue"/>
              </a:rPr>
              <a:t>병원 순위</a:t>
            </a:r>
            <a:r>
              <a:rPr lang="en-US" altLang="ko-KR" sz="900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Helvetica Neue"/>
              </a:rPr>
              <a:t>서울</a:t>
            </a:r>
            <a:r>
              <a:rPr lang="en-US" altLang="ko-KR" sz="900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ko-KR" altLang="en-US" sz="900" dirty="0">
                <a:solidFill>
                  <a:srgbClr val="000000"/>
                </a:solidFill>
                <a:latin typeface="Helvetica Neue"/>
              </a:rPr>
              <a:t>에서 </a:t>
            </a:r>
            <a:r>
              <a:rPr lang="en-US" altLang="ko-KR" sz="900" b="1" dirty="0">
                <a:solidFill>
                  <a:srgbClr val="FF0000"/>
                </a:solidFill>
                <a:latin typeface="Helvetica Neue"/>
              </a:rPr>
              <a:t>Top 10 </a:t>
            </a:r>
            <a:r>
              <a:rPr lang="ko-KR" altLang="en-US" sz="900" dirty="0">
                <a:solidFill>
                  <a:srgbClr val="000000"/>
                </a:solidFill>
                <a:latin typeface="Helvetica Neue"/>
              </a:rPr>
              <a:t>을 뽑아 집 값과의 상관성을 살펴보기로 하였다</a:t>
            </a:r>
            <a:endParaRPr lang="en-US" altLang="ko-KR" sz="900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en-US" altLang="ko-KR" sz="900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en-US" altLang="ko-KR" sz="900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altLang="ko-KR" sz="800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ko-KR" altLang="en-US" sz="800" dirty="0">
                <a:solidFill>
                  <a:srgbClr val="000000"/>
                </a:solidFill>
                <a:latin typeface="Helvetica Neue"/>
              </a:rPr>
              <a:t>병원 리스트를 얻기 위해 </a:t>
            </a:r>
            <a:r>
              <a:rPr lang="en-US" altLang="ko-KR" sz="800" dirty="0">
                <a:solidFill>
                  <a:srgbClr val="FF0000"/>
                </a:solidFill>
                <a:latin typeface="Helvetica Neue"/>
              </a:rPr>
              <a:t>‘</a:t>
            </a:r>
            <a:r>
              <a:rPr lang="ko-KR" altLang="en-US" sz="800" b="1" dirty="0">
                <a:solidFill>
                  <a:srgbClr val="FF0000"/>
                </a:solidFill>
                <a:latin typeface="Helvetica Neue"/>
              </a:rPr>
              <a:t>웹 </a:t>
            </a:r>
            <a:r>
              <a:rPr lang="ko-KR" altLang="en-US" sz="800" b="1" dirty="0" err="1">
                <a:solidFill>
                  <a:srgbClr val="FF0000"/>
                </a:solidFill>
                <a:latin typeface="Helvetica Neue"/>
              </a:rPr>
              <a:t>크롤링</a:t>
            </a:r>
            <a:r>
              <a:rPr lang="ko-KR" altLang="en-US" sz="800" b="1" dirty="0">
                <a:solidFill>
                  <a:srgbClr val="FF0000"/>
                </a:solidFill>
                <a:latin typeface="Helvetica Neue"/>
              </a:rPr>
              <a:t> 기법</a:t>
            </a:r>
            <a:r>
              <a:rPr lang="en-US" altLang="ko-KR" sz="800" b="1" dirty="0">
                <a:solidFill>
                  <a:srgbClr val="FF0000"/>
                </a:solidFill>
                <a:latin typeface="Helvetica Neue"/>
              </a:rPr>
              <a:t>’</a:t>
            </a:r>
            <a:r>
              <a:rPr lang="ko-KR" altLang="en-US" sz="800" dirty="0">
                <a:latin typeface="Helvetica Neue"/>
              </a:rPr>
              <a:t>을</a:t>
            </a:r>
            <a:r>
              <a:rPr lang="ko-KR" altLang="en-US" sz="800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ko-KR" altLang="en-US" sz="800" dirty="0">
                <a:solidFill>
                  <a:srgbClr val="000000"/>
                </a:solidFill>
                <a:latin typeface="Helvetica Neue"/>
              </a:rPr>
              <a:t>사용하였다</a:t>
            </a:r>
            <a:r>
              <a:rPr lang="en-US" altLang="ko-KR" sz="800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algn="l"/>
            <a:endParaRPr lang="en-US" altLang="ko-KR" sz="90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ko-KR" sz="900" dirty="0">
              <a:solidFill>
                <a:srgbClr val="000000"/>
              </a:solidFill>
              <a:latin typeface="Helvetica Neue"/>
            </a:endParaRPr>
          </a:p>
          <a:p>
            <a:pPr algn="l"/>
            <a:endParaRPr lang="en-US" altLang="ko-KR" sz="90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ko-KR" sz="90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ctr"/>
            <a:r>
              <a:rPr lang="ko-KR" altLang="en-US" sz="900" b="1" u="sng" dirty="0">
                <a:solidFill>
                  <a:schemeClr val="accent6"/>
                </a:solidFill>
                <a:latin typeface="Helvetica Neue"/>
              </a:rPr>
              <a:t>범위 변화 </a:t>
            </a:r>
            <a:r>
              <a:rPr lang="en-US" altLang="ko-KR" sz="900" b="1" u="sng" dirty="0">
                <a:solidFill>
                  <a:schemeClr val="accent6"/>
                </a:solidFill>
                <a:latin typeface="Helvetica Neue"/>
              </a:rPr>
              <a:t>: (</a:t>
            </a:r>
            <a:r>
              <a:rPr lang="ko-KR" altLang="en-US" sz="900" b="1" u="sng" dirty="0">
                <a:solidFill>
                  <a:schemeClr val="accent6"/>
                </a:solidFill>
                <a:latin typeface="Helvetica Neue"/>
              </a:rPr>
              <a:t>총 의료기관 수 </a:t>
            </a:r>
            <a:r>
              <a:rPr lang="en-US" altLang="ko-KR" sz="900" b="1" u="sng" dirty="0">
                <a:solidFill>
                  <a:schemeClr val="accent6"/>
                </a:solidFill>
                <a:latin typeface="Helvetica Neue"/>
              </a:rPr>
              <a:t>-&gt; </a:t>
            </a:r>
            <a:r>
              <a:rPr lang="ko-KR" altLang="en-US" sz="900" b="1" u="sng" dirty="0">
                <a:solidFill>
                  <a:schemeClr val="accent6"/>
                </a:solidFill>
                <a:latin typeface="Helvetica Neue"/>
              </a:rPr>
              <a:t>종합병원 수 </a:t>
            </a:r>
            <a:r>
              <a:rPr lang="en-US" altLang="ko-KR" sz="900" b="1" u="sng" dirty="0">
                <a:solidFill>
                  <a:schemeClr val="accent6"/>
                </a:solidFill>
                <a:latin typeface="Helvetica Neue"/>
              </a:rPr>
              <a:t>-&gt; </a:t>
            </a:r>
            <a:r>
              <a:rPr lang="ko-KR" altLang="en-US" sz="900" b="1" u="sng" dirty="0">
                <a:solidFill>
                  <a:schemeClr val="accent6"/>
                </a:solidFill>
                <a:latin typeface="Helvetica Neue"/>
              </a:rPr>
              <a:t>종합병원 </a:t>
            </a:r>
            <a:r>
              <a:rPr lang="en-US" altLang="ko-KR" sz="900" b="1" u="sng" dirty="0">
                <a:solidFill>
                  <a:schemeClr val="accent6"/>
                </a:solidFill>
                <a:latin typeface="Helvetica Neue"/>
              </a:rPr>
              <a:t>Top 10)</a:t>
            </a:r>
            <a:r>
              <a:rPr lang="ko-KR" altLang="en-US" sz="900" b="1" u="sng" dirty="0">
                <a:solidFill>
                  <a:schemeClr val="accent6"/>
                </a:solidFill>
                <a:effectLst/>
                <a:latin typeface="Helvetica Neue"/>
              </a:rPr>
              <a:t>  </a:t>
            </a:r>
            <a:endParaRPr lang="en-US" altLang="ko-KR" sz="900" b="1" u="sng" dirty="0">
              <a:solidFill>
                <a:schemeClr val="accent6"/>
              </a:solidFill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9B9425-77B6-473A-B68D-185E66109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59" y="718041"/>
            <a:ext cx="4224519" cy="44439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83BCC8-0302-4EB9-A4AA-6C0DB15804C7}"/>
              </a:ext>
            </a:extLst>
          </p:cNvPr>
          <p:cNvSpPr txBox="1"/>
          <p:nvPr/>
        </p:nvSpPr>
        <p:spPr>
          <a:xfrm>
            <a:off x="179512" y="53211"/>
            <a:ext cx="61206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i="1" dirty="0">
                <a:cs typeface="Arial" pitchFamily="34" charset="0"/>
              </a:rPr>
              <a:t>종합 병원 </a:t>
            </a:r>
            <a:r>
              <a:rPr lang="en-US" altLang="ko-KR" sz="1000" b="1" i="1" dirty="0">
                <a:cs typeface="Arial" pitchFamily="34" charset="0"/>
              </a:rPr>
              <a:t>(</a:t>
            </a:r>
            <a:r>
              <a:rPr lang="ko-KR" altLang="en-US" sz="1000" b="1" i="1" dirty="0">
                <a:cs typeface="Arial" pitchFamily="34" charset="0"/>
              </a:rPr>
              <a:t>綜合病院</a:t>
            </a:r>
            <a:r>
              <a:rPr lang="en-US" altLang="ko-KR" sz="1000" b="1" i="1" dirty="0">
                <a:cs typeface="Arial" pitchFamily="34" charset="0"/>
              </a:rPr>
              <a:t>)</a:t>
            </a:r>
          </a:p>
          <a:p>
            <a:r>
              <a:rPr lang="ko-KR" altLang="en-US" sz="900" i="1" u="sng" dirty="0">
                <a:cs typeface="Arial" pitchFamily="34" charset="0"/>
              </a:rPr>
              <a:t>의료법에 규정되어 있는 여러 진료 과목을 고루 갖춘 병원</a:t>
            </a:r>
            <a:r>
              <a:rPr lang="en-US" altLang="ko-KR" sz="900" i="1" u="sng" dirty="0">
                <a:cs typeface="Arial" pitchFamily="34" charset="0"/>
              </a:rPr>
              <a:t>. </a:t>
            </a:r>
            <a:r>
              <a:rPr lang="ko-KR" altLang="en-US" sz="900" i="1" u="sng" dirty="0">
                <a:cs typeface="Arial" pitchFamily="34" charset="0"/>
              </a:rPr>
              <a:t>입원 환자 </a:t>
            </a:r>
            <a:r>
              <a:rPr lang="en-US" altLang="ko-KR" sz="900" i="1" u="sng" dirty="0">
                <a:cs typeface="Arial" pitchFamily="34" charset="0"/>
              </a:rPr>
              <a:t>100</a:t>
            </a:r>
            <a:r>
              <a:rPr lang="ko-KR" altLang="en-US" sz="900" i="1" u="sng" dirty="0">
                <a:cs typeface="Arial" pitchFamily="34" charset="0"/>
              </a:rPr>
              <a:t>명 이상을 수용할 수 있고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진료 과목이 적어도 </a:t>
            </a:r>
            <a:r>
              <a:rPr lang="ko-KR" altLang="en-US" sz="900" i="1" u="sng" dirty="0" err="1">
                <a:cs typeface="Arial" pitchFamily="34" charset="0"/>
              </a:rPr>
              <a:t>내과ㆍ일반</a:t>
            </a:r>
            <a:r>
              <a:rPr lang="ko-KR" altLang="en-US" sz="900" i="1" u="sng" dirty="0">
                <a:cs typeface="Arial" pitchFamily="34" charset="0"/>
              </a:rPr>
              <a:t> </a:t>
            </a:r>
            <a:r>
              <a:rPr lang="ko-KR" altLang="en-US" sz="900" i="1" u="sng" dirty="0" err="1">
                <a:cs typeface="Arial" pitchFamily="34" charset="0"/>
              </a:rPr>
              <a:t>외과ㆍ소아과ㆍ산부인과ㆍ방사선과ㆍ마취과ㆍ진단</a:t>
            </a:r>
            <a:r>
              <a:rPr lang="ko-KR" altLang="en-US" sz="900" i="1" u="sng" dirty="0">
                <a:cs typeface="Arial" pitchFamily="34" charset="0"/>
              </a:rPr>
              <a:t> 검사 </a:t>
            </a:r>
            <a:r>
              <a:rPr lang="ko-KR" altLang="en-US" sz="900" i="1" u="sng" dirty="0" err="1">
                <a:cs typeface="Arial" pitchFamily="34" charset="0"/>
              </a:rPr>
              <a:t>의학과ㆍ정신과ㆍ치과가</a:t>
            </a:r>
            <a:r>
              <a:rPr lang="ko-KR" altLang="en-US" sz="900" i="1" u="sng" dirty="0">
                <a:cs typeface="Arial" pitchFamily="34" charset="0"/>
              </a:rPr>
              <a:t> 설치되어 있으며</a:t>
            </a:r>
            <a:r>
              <a:rPr lang="en-US" altLang="ko-KR" sz="900" i="1" u="sng" dirty="0">
                <a:cs typeface="Arial" pitchFamily="34" charset="0"/>
              </a:rPr>
              <a:t>, </a:t>
            </a:r>
            <a:r>
              <a:rPr lang="ko-KR" altLang="en-US" sz="900" i="1" u="sng" dirty="0">
                <a:cs typeface="Arial" pitchFamily="34" charset="0"/>
              </a:rPr>
              <a:t>각 과마다 필요한 전문의를 갖춘 의료 기관이다</a:t>
            </a:r>
            <a:r>
              <a:rPr lang="en-US" altLang="ko-KR" sz="900" i="1" u="sng" dirty="0">
                <a:cs typeface="Arial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4D5BDE-3256-4D34-808F-E619DFC33149}"/>
              </a:ext>
            </a:extLst>
          </p:cNvPr>
          <p:cNvSpPr txBox="1"/>
          <p:nvPr/>
        </p:nvSpPr>
        <p:spPr>
          <a:xfrm>
            <a:off x="4139720" y="658166"/>
            <a:ext cx="5237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rgbClr val="000000"/>
              </a:solidFill>
              <a:latin typeface="Helvetica Neue"/>
            </a:endParaRPr>
          </a:p>
          <a:p>
            <a:r>
              <a:rPr lang="ko-KR" altLang="en-US" sz="800" b="1" u="sng" dirty="0">
                <a:cs typeface="Arial" pitchFamily="34" charset="0"/>
              </a:rPr>
              <a:t>단순 의료기관 총 합계만으로 상관성을 따지기엔 무리가 있다고 판단하여</a:t>
            </a:r>
            <a:r>
              <a:rPr lang="en-US" altLang="ko-KR" sz="800" b="1" u="sng" dirty="0">
                <a:cs typeface="Arial" pitchFamily="34" charset="0"/>
              </a:rPr>
              <a:t>,  </a:t>
            </a:r>
            <a:r>
              <a:rPr lang="ko-KR" altLang="en-US" sz="800" b="1" u="sng" dirty="0">
                <a:cs typeface="Arial" pitchFamily="34" charset="0"/>
              </a:rPr>
              <a:t>범위를 종합병원 수로 </a:t>
            </a:r>
            <a:r>
              <a:rPr lang="ko-KR" altLang="en-US" sz="800" b="1" u="sng" dirty="0">
                <a:solidFill>
                  <a:srgbClr val="FF0000"/>
                </a:solidFill>
                <a:cs typeface="Arial" pitchFamily="34" charset="0"/>
              </a:rPr>
              <a:t>한정</a:t>
            </a:r>
            <a:r>
              <a:rPr lang="ko-KR" altLang="en-US" sz="800" b="1" u="sng" dirty="0">
                <a:cs typeface="Arial" pitchFamily="34" charset="0"/>
              </a:rPr>
              <a:t>하였다</a:t>
            </a:r>
            <a:endParaRPr lang="en-US" altLang="ko-KR" sz="800" b="1" u="sng" dirty="0">
              <a:cs typeface="Arial" pitchFamily="34" charset="0"/>
            </a:endParaRPr>
          </a:p>
          <a:p>
            <a:endParaRPr lang="en-US" altLang="ko-KR" sz="800" b="1" dirty="0">
              <a:cs typeface="Arial" pitchFamily="34" charset="0"/>
            </a:endParaRPr>
          </a:p>
          <a:p>
            <a:endParaRPr lang="en-US" altLang="ko-KR" sz="800" b="1" dirty="0">
              <a:cs typeface="Arial" pitchFamily="34" charset="0"/>
            </a:endParaRPr>
          </a:p>
          <a:p>
            <a:pPr algn="l"/>
            <a:r>
              <a:rPr lang="ko-KR" altLang="en-US" sz="900" b="1" dirty="0">
                <a:solidFill>
                  <a:srgbClr val="00000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＊</a:t>
            </a:r>
            <a:r>
              <a:rPr lang="ko-KR" altLang="en-US" sz="900" b="1" dirty="0">
                <a:solidFill>
                  <a:srgbClr val="000000"/>
                </a:solidFill>
                <a:latin typeface="Helvetica Neue"/>
              </a:rPr>
              <a:t>근거</a:t>
            </a:r>
            <a:endParaRPr lang="en-US" altLang="ko-KR" sz="9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700" b="1" i="0" dirty="0">
                <a:solidFill>
                  <a:srgbClr val="7030A0"/>
                </a:solidFill>
                <a:effectLst/>
                <a:latin typeface="Helvetica Neue"/>
              </a:rPr>
              <a:t>대형병원 덕에 값 뛰는 아파트 </a:t>
            </a:r>
            <a:r>
              <a:rPr lang="en-US" altLang="ko-KR" sz="700" b="1" i="0" dirty="0">
                <a:solidFill>
                  <a:srgbClr val="7030A0"/>
                </a:solidFill>
                <a:effectLst/>
                <a:latin typeface="Helvetica Neue"/>
              </a:rPr>
              <a:t>(</a:t>
            </a:r>
            <a:r>
              <a:rPr lang="en-US" altLang="ko-KR" sz="700" b="1" i="0" u="sng" dirty="0">
                <a:solidFill>
                  <a:srgbClr val="7030A0"/>
                </a:solidFill>
                <a:effectLst/>
                <a:latin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https://www.mk.co.kr/news/realestate/view/2016/04/287918/</a:t>
            </a:r>
            <a:r>
              <a:rPr lang="en-US" altLang="ko-KR" sz="700" b="1" i="0" dirty="0">
                <a:solidFill>
                  <a:srgbClr val="7030A0"/>
                </a:solidFill>
                <a:effectLst/>
                <a:latin typeface="Helvetica Neu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700" b="1" i="0" dirty="0">
              <a:solidFill>
                <a:srgbClr val="7030A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700" b="1" i="0" dirty="0">
                <a:solidFill>
                  <a:srgbClr val="7030A0"/>
                </a:solidFill>
                <a:effectLst/>
                <a:latin typeface="Helvetica Neue"/>
              </a:rPr>
              <a:t>대학병원 예정지 아파트 값 </a:t>
            </a:r>
            <a:r>
              <a:rPr lang="en-US" altLang="ko-KR" sz="700" b="1" i="0" dirty="0">
                <a:solidFill>
                  <a:srgbClr val="7030A0"/>
                </a:solidFill>
                <a:effectLst/>
                <a:latin typeface="Helvetica Neue"/>
              </a:rPr>
              <a:t>'</a:t>
            </a:r>
            <a:r>
              <a:rPr lang="ko-KR" altLang="en-US" sz="700" b="1" i="0" dirty="0">
                <a:solidFill>
                  <a:srgbClr val="7030A0"/>
                </a:solidFill>
                <a:effectLst/>
                <a:latin typeface="Helvetica Neue"/>
              </a:rPr>
              <a:t>요동</a:t>
            </a:r>
            <a:r>
              <a:rPr lang="en-US" altLang="ko-KR" sz="700" b="1" i="0" dirty="0">
                <a:solidFill>
                  <a:srgbClr val="7030A0"/>
                </a:solidFill>
                <a:effectLst/>
                <a:latin typeface="Helvetica Neue"/>
              </a:rPr>
              <a:t>' "</a:t>
            </a:r>
            <a:r>
              <a:rPr lang="ko-KR" altLang="en-US" sz="700" b="1" i="0" dirty="0">
                <a:solidFill>
                  <a:srgbClr val="7030A0"/>
                </a:solidFill>
                <a:effectLst/>
                <a:latin typeface="Helvetica Neue"/>
              </a:rPr>
              <a:t>유치 혈안 </a:t>
            </a:r>
            <a:r>
              <a:rPr lang="ko-KR" altLang="en-US" sz="700" b="1" i="0" dirty="0" err="1">
                <a:solidFill>
                  <a:srgbClr val="7030A0"/>
                </a:solidFill>
                <a:effectLst/>
                <a:latin typeface="Helvetica Neue"/>
              </a:rPr>
              <a:t>이유있네</a:t>
            </a:r>
            <a:r>
              <a:rPr lang="en-US" altLang="ko-KR" sz="700" b="1" i="0" dirty="0">
                <a:solidFill>
                  <a:srgbClr val="7030A0"/>
                </a:solidFill>
                <a:effectLst/>
                <a:latin typeface="Helvetica Neue"/>
              </a:rPr>
              <a:t>" (</a:t>
            </a:r>
            <a:r>
              <a:rPr lang="en-US" altLang="ko-KR" sz="700" b="1" i="0" u="sng" dirty="0">
                <a:solidFill>
                  <a:srgbClr val="7030A0"/>
                </a:solidFill>
                <a:effectLst/>
                <a:latin typeface="Helvetica Neu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http://m.medipana.com/index_sub.asp?NewsNum=282111</a:t>
            </a:r>
            <a:r>
              <a:rPr lang="en-US" altLang="ko-KR" sz="700" b="1" i="0" dirty="0">
                <a:solidFill>
                  <a:srgbClr val="7030A0"/>
                </a:solidFill>
                <a:effectLst/>
                <a:latin typeface="Helvetica Neu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700" b="1" i="0" dirty="0">
              <a:solidFill>
                <a:srgbClr val="7030A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700" b="1" i="0" dirty="0">
                <a:solidFill>
                  <a:srgbClr val="7030A0"/>
                </a:solidFill>
                <a:effectLst/>
                <a:latin typeface="Helvetica Neue"/>
              </a:rPr>
              <a:t>대형병원 등 ‘의</a:t>
            </a:r>
            <a:r>
              <a:rPr lang="en-US" altLang="ko-KR" sz="700" b="1" i="0" dirty="0">
                <a:solidFill>
                  <a:srgbClr val="7030A0"/>
                </a:solidFill>
                <a:effectLst/>
                <a:latin typeface="Helvetica Neue"/>
              </a:rPr>
              <a:t>(</a:t>
            </a:r>
            <a:r>
              <a:rPr lang="ko-KR" altLang="en-US" sz="700" b="1" i="0" dirty="0">
                <a:solidFill>
                  <a:srgbClr val="7030A0"/>
                </a:solidFill>
                <a:effectLst/>
                <a:latin typeface="Helvetica Neue"/>
              </a:rPr>
              <a:t>醫</a:t>
            </a:r>
            <a:r>
              <a:rPr lang="en-US" altLang="ko-KR" sz="700" b="1" i="0" dirty="0">
                <a:solidFill>
                  <a:srgbClr val="7030A0"/>
                </a:solidFill>
                <a:effectLst/>
                <a:latin typeface="Helvetica Neue"/>
              </a:rPr>
              <a:t>)</a:t>
            </a:r>
            <a:r>
              <a:rPr lang="ko-KR" altLang="en-US" sz="700" b="1" i="0" dirty="0">
                <a:solidFill>
                  <a:srgbClr val="7030A0"/>
                </a:solidFill>
                <a:effectLst/>
                <a:latin typeface="Helvetica Neue"/>
              </a:rPr>
              <a:t>세권’ 부동산</a:t>
            </a:r>
            <a:r>
              <a:rPr lang="en-US" altLang="ko-KR" sz="700" b="1" i="0" dirty="0">
                <a:solidFill>
                  <a:srgbClr val="7030A0"/>
                </a:solidFill>
                <a:effectLst/>
                <a:latin typeface="Helvetica Neue"/>
              </a:rPr>
              <a:t>…</a:t>
            </a:r>
            <a:r>
              <a:rPr lang="ko-KR" altLang="en-US" sz="700" b="1" i="0" dirty="0">
                <a:solidFill>
                  <a:srgbClr val="7030A0"/>
                </a:solidFill>
                <a:effectLst/>
                <a:latin typeface="Helvetica Neue"/>
              </a:rPr>
              <a:t>몸값 상승세 ‘</a:t>
            </a:r>
            <a:r>
              <a:rPr lang="ko-KR" altLang="en-US" sz="700" b="1" i="0" dirty="0" err="1">
                <a:solidFill>
                  <a:srgbClr val="7030A0"/>
                </a:solidFill>
                <a:effectLst/>
                <a:latin typeface="Helvetica Neue"/>
              </a:rPr>
              <a:t>뚜렷</a:t>
            </a:r>
            <a:r>
              <a:rPr lang="ko-KR" altLang="en-US" sz="700" b="1" i="0" dirty="0">
                <a:solidFill>
                  <a:srgbClr val="7030A0"/>
                </a:solidFill>
                <a:effectLst/>
                <a:latin typeface="Helvetica Neue"/>
              </a:rPr>
              <a:t> </a:t>
            </a:r>
            <a:r>
              <a:rPr lang="en-US" altLang="ko-KR" sz="700" b="1" i="0" dirty="0">
                <a:solidFill>
                  <a:srgbClr val="7030A0"/>
                </a:solidFill>
                <a:effectLst/>
                <a:latin typeface="Helvetica Neue"/>
              </a:rPr>
              <a:t>(</a:t>
            </a:r>
            <a:r>
              <a:rPr lang="en-US" altLang="ko-KR" sz="700" b="1" i="0" u="sng" dirty="0">
                <a:solidFill>
                  <a:srgbClr val="7030A0"/>
                </a:solidFill>
                <a:effectLst/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https://www.paxetv.com/news/articleView.html?idxno=106837</a:t>
            </a:r>
            <a:r>
              <a:rPr lang="en-US" altLang="ko-KR" sz="500" b="1" i="0" dirty="0">
                <a:solidFill>
                  <a:srgbClr val="7030A0"/>
                </a:solidFill>
                <a:effectLst/>
                <a:latin typeface="Helvetica Neue"/>
              </a:rPr>
              <a:t>)</a:t>
            </a:r>
          </a:p>
          <a:p>
            <a:pPr algn="l"/>
            <a:endParaRPr lang="en-US" altLang="ko-KR" sz="600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41833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D9A2F58-9C8D-45CB-B165-7359869C0E20}"/>
              </a:ext>
            </a:extLst>
          </p:cNvPr>
          <p:cNvSpPr txBox="1"/>
          <p:nvPr/>
        </p:nvSpPr>
        <p:spPr>
          <a:xfrm>
            <a:off x="5868144" y="173747"/>
            <a:ext cx="343624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2020 </a:t>
            </a:r>
            <a:r>
              <a:rPr lang="ko-KR" altLang="en-US" sz="900" b="1" i="0" dirty="0">
                <a:solidFill>
                  <a:srgbClr val="000000"/>
                </a:solidFill>
                <a:effectLst/>
                <a:latin typeface="Helvetica Neue"/>
              </a:rPr>
              <a:t>뉴스위크 국내 병원 </a:t>
            </a:r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Top 10</a:t>
            </a:r>
            <a:r>
              <a:rPr lang="ko-KR" altLang="en-US" sz="900" b="1" i="0" dirty="0">
                <a:solidFill>
                  <a:srgbClr val="000000"/>
                </a:solidFill>
                <a:effectLst/>
                <a:latin typeface="Helvetica Neue"/>
              </a:rPr>
              <a:t> 순위 </a:t>
            </a:r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sz="900" b="1" i="0" dirty="0">
                <a:solidFill>
                  <a:srgbClr val="000000"/>
                </a:solidFill>
                <a:effectLst/>
                <a:latin typeface="Helvetica Neue"/>
              </a:rPr>
              <a:t>서울 기준</a:t>
            </a:r>
            <a:r>
              <a:rPr lang="en-US" altLang="ko-KR" sz="900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/>
            <a:endParaRPr lang="en-US" altLang="ko-KR" sz="9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900" i="0" dirty="0">
                <a:solidFill>
                  <a:srgbClr val="000000"/>
                </a:solidFill>
                <a:effectLst/>
                <a:latin typeface="Helvetica Neue"/>
              </a:rPr>
              <a:t> 서울 아산병원 </a:t>
            </a:r>
            <a:r>
              <a:rPr lang="en-US" altLang="ko-KR" sz="900" dirty="0">
                <a:solidFill>
                  <a:srgbClr val="000000"/>
                </a:solidFill>
                <a:latin typeface="Helvetica Neue"/>
              </a:rPr>
              <a:t>-&gt; </a:t>
            </a:r>
            <a:r>
              <a:rPr lang="ko-KR" altLang="en-US" sz="900" b="1" dirty="0">
                <a:solidFill>
                  <a:srgbClr val="FF0000"/>
                </a:solidFill>
                <a:latin typeface="Helvetica Neue"/>
              </a:rPr>
              <a:t>송파구</a:t>
            </a:r>
            <a:endParaRPr lang="ko-KR" altLang="en-US" sz="900" b="1" i="0" dirty="0">
              <a:solidFill>
                <a:srgbClr val="FF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900" i="0" dirty="0">
                <a:solidFill>
                  <a:srgbClr val="000000"/>
                </a:solidFill>
                <a:effectLst/>
                <a:latin typeface="Helvetica Neue"/>
              </a:rPr>
              <a:t> 삼성 서울병원 </a:t>
            </a:r>
            <a:r>
              <a:rPr lang="en-US" altLang="ko-KR" sz="900" i="0" dirty="0">
                <a:solidFill>
                  <a:srgbClr val="000000"/>
                </a:solidFill>
                <a:effectLst/>
                <a:latin typeface="Helvetica Neue"/>
              </a:rPr>
              <a:t>-&gt; </a:t>
            </a:r>
            <a:r>
              <a:rPr lang="ko-KR" altLang="en-US" sz="900" b="1" i="0" dirty="0">
                <a:solidFill>
                  <a:srgbClr val="FF0000"/>
                </a:solidFill>
                <a:effectLst/>
                <a:latin typeface="Helvetica Neue"/>
              </a:rPr>
              <a:t>강남구</a:t>
            </a:r>
          </a:p>
          <a:p>
            <a:pPr algn="l">
              <a:buFont typeface="+mj-lt"/>
              <a:buAutoNum type="arabicPeriod"/>
            </a:pPr>
            <a:r>
              <a:rPr lang="ko-KR" altLang="en-US" sz="900" i="0" dirty="0">
                <a:solidFill>
                  <a:srgbClr val="000000"/>
                </a:solidFill>
                <a:effectLst/>
                <a:latin typeface="Helvetica Neue"/>
              </a:rPr>
              <a:t> 서울대병원 </a:t>
            </a:r>
            <a:r>
              <a:rPr lang="en-US" altLang="ko-KR" sz="900" i="0" dirty="0">
                <a:solidFill>
                  <a:srgbClr val="000000"/>
                </a:solidFill>
                <a:effectLst/>
                <a:latin typeface="Helvetica Neue"/>
              </a:rPr>
              <a:t>-&gt;  </a:t>
            </a:r>
            <a:r>
              <a:rPr lang="ko-KR" altLang="en-US" sz="900" i="0" dirty="0">
                <a:solidFill>
                  <a:srgbClr val="000000"/>
                </a:solidFill>
                <a:effectLst/>
                <a:latin typeface="Helvetica Neue"/>
              </a:rPr>
              <a:t>종로구</a:t>
            </a:r>
          </a:p>
          <a:p>
            <a:pPr algn="l">
              <a:buFont typeface="+mj-lt"/>
              <a:buAutoNum type="arabicPeriod"/>
            </a:pPr>
            <a:r>
              <a:rPr lang="ko-KR" altLang="en-US" sz="900" i="0" dirty="0">
                <a:solidFill>
                  <a:srgbClr val="000000"/>
                </a:solidFill>
                <a:effectLst/>
                <a:latin typeface="Helvetica Neue"/>
              </a:rPr>
              <a:t> 신촌 세브란스병원 </a:t>
            </a:r>
            <a:r>
              <a:rPr lang="en-US" altLang="ko-KR" sz="900" i="0" dirty="0">
                <a:solidFill>
                  <a:srgbClr val="000000"/>
                </a:solidFill>
                <a:effectLst/>
                <a:latin typeface="Helvetica Neue"/>
              </a:rPr>
              <a:t>-&gt; </a:t>
            </a:r>
            <a:r>
              <a:rPr lang="ko-KR" altLang="en-US" sz="900" dirty="0">
                <a:solidFill>
                  <a:srgbClr val="000000"/>
                </a:solidFill>
                <a:latin typeface="Helvetica Neue"/>
              </a:rPr>
              <a:t>서대문구</a:t>
            </a:r>
            <a:endParaRPr lang="ko-KR" altLang="en-US" sz="90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900" i="0" dirty="0">
                <a:solidFill>
                  <a:srgbClr val="000000"/>
                </a:solidFill>
                <a:effectLst/>
                <a:latin typeface="Helvetica Neue"/>
              </a:rPr>
              <a:t> 고려대 안암병원 </a:t>
            </a:r>
            <a:r>
              <a:rPr lang="en-US" altLang="ko-KR" sz="900" i="0" dirty="0">
                <a:solidFill>
                  <a:srgbClr val="000000"/>
                </a:solidFill>
                <a:effectLst/>
                <a:latin typeface="Helvetica Neue"/>
              </a:rPr>
              <a:t>-&gt; </a:t>
            </a:r>
            <a:r>
              <a:rPr lang="ko-KR" altLang="en-US" sz="900" i="0" dirty="0">
                <a:solidFill>
                  <a:srgbClr val="000000"/>
                </a:solidFill>
                <a:effectLst/>
                <a:latin typeface="Helvetica Neue"/>
              </a:rPr>
              <a:t>성북구</a:t>
            </a:r>
          </a:p>
          <a:p>
            <a:pPr algn="l">
              <a:buFont typeface="+mj-lt"/>
              <a:buAutoNum type="arabicPeriod"/>
            </a:pPr>
            <a:r>
              <a:rPr lang="ko-KR" altLang="en-US" sz="900" i="0" dirty="0">
                <a:solidFill>
                  <a:srgbClr val="000000"/>
                </a:solidFill>
                <a:effectLst/>
                <a:latin typeface="Helvetica Neue"/>
              </a:rPr>
              <a:t> 서울 성모병원 </a:t>
            </a:r>
            <a:r>
              <a:rPr lang="en-US" altLang="ko-KR" sz="900" i="0" dirty="0">
                <a:solidFill>
                  <a:srgbClr val="000000"/>
                </a:solidFill>
                <a:effectLst/>
                <a:latin typeface="Helvetica Neue"/>
              </a:rPr>
              <a:t>-&gt; </a:t>
            </a:r>
            <a:r>
              <a:rPr lang="ko-KR" altLang="en-US" sz="900" b="1" i="0" dirty="0">
                <a:solidFill>
                  <a:srgbClr val="FF0000"/>
                </a:solidFill>
                <a:effectLst/>
                <a:latin typeface="Helvetica Neue"/>
              </a:rPr>
              <a:t>서초구</a:t>
            </a:r>
          </a:p>
          <a:p>
            <a:pPr algn="l">
              <a:buFont typeface="+mj-lt"/>
              <a:buAutoNum type="arabicPeriod"/>
            </a:pPr>
            <a:r>
              <a:rPr lang="ko-KR" altLang="en-US" sz="900" i="0" dirty="0">
                <a:solidFill>
                  <a:srgbClr val="000000"/>
                </a:solidFill>
                <a:effectLst/>
                <a:latin typeface="Helvetica Neue"/>
              </a:rPr>
              <a:t> 경희대병원 </a:t>
            </a:r>
            <a:r>
              <a:rPr lang="en-US" altLang="ko-KR" sz="900" i="0" dirty="0">
                <a:solidFill>
                  <a:srgbClr val="000000"/>
                </a:solidFill>
                <a:effectLst/>
                <a:latin typeface="Helvetica Neue"/>
              </a:rPr>
              <a:t>-&gt; </a:t>
            </a:r>
            <a:r>
              <a:rPr lang="ko-KR" altLang="en-US" sz="900" i="0" dirty="0">
                <a:solidFill>
                  <a:srgbClr val="FF0000"/>
                </a:solidFill>
                <a:effectLst/>
                <a:latin typeface="Helvetica Neue"/>
              </a:rPr>
              <a:t>강동구</a:t>
            </a:r>
          </a:p>
          <a:p>
            <a:pPr algn="l">
              <a:buFont typeface="+mj-lt"/>
              <a:buAutoNum type="arabicPeriod"/>
            </a:pPr>
            <a:r>
              <a:rPr lang="ko-KR" altLang="en-US" sz="900" i="0" dirty="0">
                <a:solidFill>
                  <a:srgbClr val="000000"/>
                </a:solidFill>
                <a:effectLst/>
                <a:latin typeface="Helvetica Neue"/>
              </a:rPr>
              <a:t> 강북삼성병원 </a:t>
            </a:r>
            <a:r>
              <a:rPr lang="en-US" altLang="ko-KR" sz="900" i="0" dirty="0">
                <a:solidFill>
                  <a:srgbClr val="000000"/>
                </a:solidFill>
                <a:effectLst/>
                <a:latin typeface="Helvetica Neue"/>
              </a:rPr>
              <a:t>-&gt; </a:t>
            </a:r>
            <a:r>
              <a:rPr lang="ko-KR" altLang="en-US" sz="900" i="0" dirty="0">
                <a:solidFill>
                  <a:srgbClr val="000000"/>
                </a:solidFill>
                <a:effectLst/>
                <a:latin typeface="Helvetica Neue"/>
              </a:rPr>
              <a:t>종로구</a:t>
            </a:r>
          </a:p>
          <a:p>
            <a:pPr algn="l">
              <a:buFont typeface="+mj-lt"/>
              <a:buAutoNum type="arabicPeriod"/>
            </a:pPr>
            <a:r>
              <a:rPr lang="ko-KR" altLang="en-US" sz="900" i="0" dirty="0">
                <a:solidFill>
                  <a:srgbClr val="000000"/>
                </a:solidFill>
                <a:effectLst/>
                <a:latin typeface="Helvetica Neue"/>
              </a:rPr>
              <a:t> 중앙대병원 </a:t>
            </a:r>
            <a:r>
              <a:rPr lang="en-US" altLang="ko-KR" sz="900" i="0" dirty="0">
                <a:solidFill>
                  <a:srgbClr val="000000"/>
                </a:solidFill>
                <a:effectLst/>
                <a:latin typeface="Helvetica Neue"/>
              </a:rPr>
              <a:t>-&gt; </a:t>
            </a:r>
            <a:r>
              <a:rPr lang="ko-KR" altLang="en-US" sz="900" dirty="0">
                <a:solidFill>
                  <a:srgbClr val="000000"/>
                </a:solidFill>
                <a:latin typeface="Helvetica Neue"/>
              </a:rPr>
              <a:t>동작구</a:t>
            </a:r>
            <a:endParaRPr lang="ko-KR" altLang="en-US" sz="90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900" i="0" dirty="0">
                <a:solidFill>
                  <a:srgbClr val="000000"/>
                </a:solidFill>
                <a:effectLst/>
                <a:latin typeface="Helvetica Neue"/>
              </a:rPr>
              <a:t> 강남 세브란스 병원 </a:t>
            </a:r>
            <a:r>
              <a:rPr lang="en-US" altLang="ko-KR" sz="900" i="0" dirty="0">
                <a:solidFill>
                  <a:srgbClr val="000000"/>
                </a:solidFill>
                <a:effectLst/>
                <a:latin typeface="Helvetica Neue"/>
              </a:rPr>
              <a:t>-&gt; </a:t>
            </a:r>
            <a:r>
              <a:rPr lang="ko-KR" altLang="en-US" sz="900" b="1" i="0" dirty="0">
                <a:solidFill>
                  <a:srgbClr val="FF0000"/>
                </a:solidFill>
                <a:effectLst/>
                <a:latin typeface="Helvetica Neue"/>
              </a:rPr>
              <a:t>강남구</a:t>
            </a:r>
            <a:endParaRPr lang="en-US" altLang="ko-KR" sz="900" b="1" i="0" dirty="0">
              <a:solidFill>
                <a:srgbClr val="FF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5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800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[2020] </a:t>
            </a:r>
            <a:r>
              <a:rPr lang="ko-KR" altLang="en-US" sz="800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국내 병원 순위</a:t>
            </a:r>
            <a:endParaRPr lang="en-US" altLang="ko-KR" sz="7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altLang="ko-KR" sz="800" b="1" i="1" u="sng" dirty="0">
                <a:solidFill>
                  <a:srgbClr val="296EAA"/>
                </a:solidFill>
                <a:effectLst/>
                <a:latin typeface="Helvetica Neue"/>
                <a:hlinkClick r:id="rId3"/>
              </a:rPr>
              <a:t>https://www.veritas-a.com/news/articleView.html?idxno=319559</a:t>
            </a:r>
            <a:endParaRPr lang="en-US" altLang="ko-KR" sz="800" b="1" i="1" u="sng" dirty="0">
              <a:solidFill>
                <a:srgbClr val="296EAA"/>
              </a:solidFill>
              <a:effectLst/>
              <a:latin typeface="Helvetica Neue"/>
            </a:endParaRPr>
          </a:p>
          <a:p>
            <a:pPr algn="l"/>
            <a:endParaRPr lang="en-US" altLang="ko-KR" sz="500" b="0" i="1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*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상위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10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개의 종합병원과 아파트 매매가와의 비교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i="1" dirty="0"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  <a:hlinkClick r:id="rId4"/>
              </a:rPr>
              <a:t>https://laits1.github.io/maps/map_hospital_ony_top10_seoul.html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82A36-D8B8-4C0A-A934-EF4D3CF90EE0}"/>
              </a:ext>
            </a:extLst>
          </p:cNvPr>
          <p:cNvSpPr txBox="1"/>
          <p:nvPr/>
        </p:nvSpPr>
        <p:spPr>
          <a:xfrm>
            <a:off x="116558" y="4155926"/>
            <a:ext cx="89108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신촌 세브란스 병원이나 고려대 안암병원</a:t>
            </a:r>
            <a:r>
              <a:rPr lang="en-US" altLang="ko-KR" sz="900" dirty="0"/>
              <a:t>, </a:t>
            </a:r>
            <a:r>
              <a:rPr lang="ko-KR" altLang="en-US" sz="900" dirty="0"/>
              <a:t>중앙대 병원처럼 </a:t>
            </a:r>
            <a:r>
              <a:rPr lang="ko-KR" altLang="en-US" sz="900" b="1" dirty="0">
                <a:solidFill>
                  <a:srgbClr val="FF0000"/>
                </a:solidFill>
              </a:rPr>
              <a:t>각 대학의 위치 때문에 있는 종합병원을 </a:t>
            </a:r>
            <a:r>
              <a:rPr lang="ko-KR" altLang="en-US" sz="900" dirty="0"/>
              <a:t>제외하고는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ko-KR" altLang="en-US" sz="900" dirty="0"/>
              <a:t>어느 정도 강남</a:t>
            </a:r>
            <a:r>
              <a:rPr lang="en-US" altLang="ko-KR" sz="900" dirty="0"/>
              <a:t>, </a:t>
            </a:r>
            <a:r>
              <a:rPr lang="ko-KR" altLang="en-US" sz="900" dirty="0"/>
              <a:t>서초</a:t>
            </a:r>
            <a:r>
              <a:rPr lang="en-US" altLang="ko-KR" sz="900" dirty="0"/>
              <a:t>, </a:t>
            </a:r>
            <a:r>
              <a:rPr lang="ko-KR" altLang="en-US" sz="900" dirty="0"/>
              <a:t>송파 </a:t>
            </a:r>
            <a:r>
              <a:rPr lang="en-US" altLang="ko-KR" sz="900" dirty="0"/>
              <a:t>(</a:t>
            </a:r>
            <a:r>
              <a:rPr lang="ko-KR" altLang="en-US" sz="900" dirty="0"/>
              <a:t>강남 </a:t>
            </a:r>
            <a:r>
              <a:rPr lang="en-US" altLang="ko-KR" sz="900" dirty="0"/>
              <a:t>3</a:t>
            </a:r>
            <a:r>
              <a:rPr lang="ko-KR" altLang="en-US" sz="900" dirty="0"/>
              <a:t>구</a:t>
            </a:r>
            <a:r>
              <a:rPr lang="en-US" altLang="ko-KR" sz="900" dirty="0"/>
              <a:t>)</a:t>
            </a:r>
            <a:r>
              <a:rPr lang="ko-KR" altLang="en-US" sz="900" dirty="0"/>
              <a:t>에 </a:t>
            </a:r>
            <a:r>
              <a:rPr lang="ko-KR" altLang="en-US" sz="900" dirty="0" err="1"/>
              <a:t>몰려있는</a:t>
            </a:r>
            <a:r>
              <a:rPr lang="ko-KR" altLang="en-US" sz="900" dirty="0"/>
              <a:t> 것을 확인할 수 있다</a:t>
            </a:r>
            <a:r>
              <a:rPr lang="en-US" altLang="ko-KR" sz="900" dirty="0"/>
              <a:t>. (</a:t>
            </a:r>
            <a:r>
              <a:rPr lang="ko-KR" altLang="en-US" sz="900" dirty="0"/>
              <a:t>집 값과의 어느 정도 상관성이 있다는 것을 확인할 수 있다</a:t>
            </a:r>
            <a:r>
              <a:rPr lang="en-US" altLang="ko-KR" sz="900" dirty="0"/>
              <a:t>.)</a:t>
            </a:r>
          </a:p>
          <a:p>
            <a:endParaRPr lang="en-US" altLang="ko-KR" sz="900" dirty="0"/>
          </a:p>
          <a:p>
            <a:r>
              <a:rPr lang="ko-KR" altLang="en-US" sz="900" b="0" i="0" dirty="0">
                <a:solidFill>
                  <a:srgbClr val="232323"/>
                </a:solidFill>
                <a:effectLst/>
                <a:latin typeface="AppleSDGothicNeo-Regular"/>
              </a:rPr>
              <a:t>근처 주민들의 대형병원 </a:t>
            </a:r>
            <a:r>
              <a:rPr lang="ko-KR" altLang="en-US" sz="900" dirty="0"/>
              <a:t>접근성과 병원에서 일하는 </a:t>
            </a:r>
            <a:r>
              <a:rPr lang="ko-KR" altLang="en-US" sz="900" b="0" i="0" dirty="0">
                <a:solidFill>
                  <a:srgbClr val="232323"/>
                </a:solidFill>
                <a:effectLst/>
                <a:latin typeface="AppleSDGothicNeo-Regular"/>
              </a:rPr>
              <a:t>의료 종사자들이 직장과 가까운 곳에 거주하려는 경향이 아파트 단지의 가격을 끌어 올리는데 기여하는 것이 아닐까</a:t>
            </a:r>
            <a:r>
              <a:rPr lang="en-US" altLang="ko-KR" sz="900" b="0" i="0" dirty="0">
                <a:solidFill>
                  <a:srgbClr val="232323"/>
                </a:solidFill>
                <a:effectLst/>
                <a:latin typeface="AppleSDGothicNeo-Regular"/>
              </a:rPr>
              <a:t>?</a:t>
            </a:r>
            <a:endParaRPr lang="en-US" altLang="ko-KR" sz="1000" dirty="0"/>
          </a:p>
        </p:txBody>
      </p:sp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38655DB7-EBF9-40D0-AC3E-46591BB86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5918115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40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1779662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846" y="1419622"/>
            <a:ext cx="4320356" cy="1779606"/>
          </a:xfrm>
        </p:spPr>
        <p:txBody>
          <a:bodyPr/>
          <a:lstStyle/>
          <a:p>
            <a:r>
              <a:rPr lang="ko-KR" altLang="en-US" sz="2600" dirty="0">
                <a:solidFill>
                  <a:schemeClr val="bg1"/>
                </a:solidFill>
              </a:rPr>
              <a:t>서울 고령자 현황 통계</a:t>
            </a:r>
            <a:endParaRPr lang="en-US" altLang="ko-KR" sz="2600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698F8CB-AA47-4D57-B3BF-E0D282B129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97760" y="2686442"/>
            <a:ext cx="3168352" cy="28803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(2017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2018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2019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2020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1A6DFC3-E648-4C81-A06B-E0EBE1B421BD}"/>
              </a:ext>
            </a:extLst>
          </p:cNvPr>
          <p:cNvSpPr txBox="1">
            <a:spLocks/>
          </p:cNvSpPr>
          <p:nvPr/>
        </p:nvSpPr>
        <p:spPr>
          <a:xfrm>
            <a:off x="4572000" y="2825874"/>
            <a:ext cx="3024336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66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1A49EA-7F46-4110-AE23-7DA04AD13F0E}"/>
              </a:ext>
            </a:extLst>
          </p:cNvPr>
          <p:cNvSpPr txBox="1"/>
          <p:nvPr/>
        </p:nvSpPr>
        <p:spPr>
          <a:xfrm>
            <a:off x="1246170" y="3022921"/>
            <a:ext cx="418221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서울시 각 구별 노인 인구 비율</a:t>
            </a:r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2017</a:t>
            </a:r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노인 비율이 높은 지역 </a:t>
            </a:r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Top 3</a:t>
            </a:r>
          </a:p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1. </a:t>
            </a:r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강북구</a:t>
            </a:r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2. </a:t>
            </a:r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종로구</a:t>
            </a:r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3. </a:t>
            </a:r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중구</a:t>
            </a:r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2017</a:t>
            </a:r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노인 비율이 낮은 지역 </a:t>
            </a:r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Top 3</a:t>
            </a:r>
          </a:p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1. </a:t>
            </a:r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송파구</a:t>
            </a:r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2. </a:t>
            </a:r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강남구</a:t>
            </a:r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3. </a:t>
            </a:r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양천구</a:t>
            </a:r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  <a:hlinkClick r:id="" action="ppaction://hlinkfil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서울시 노인 비율 지도 </a:t>
            </a:r>
            <a:r>
              <a:rPr lang="en-US" altLang="ko-KR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(2017</a:t>
            </a:r>
            <a:r>
              <a:rPr lang="ko-KR" altLang="en-US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</a:t>
            </a:r>
            <a:r>
              <a:rPr lang="en-US" altLang="ko-KR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)</a:t>
            </a:r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  <a:hlinkClick r:id="rId5" action="ppaction://hlinkfil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  <a:hlinkClick r:id="rId6"/>
              </a:rPr>
              <a:t>map_PlainElder_17.html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2017</a:t>
            </a:r>
            <a:r>
              <a:rPr lang="ko-KR" altLang="en-US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아파트 매매가격과 노인 비율이 높은 구</a:t>
            </a:r>
            <a:r>
              <a:rPr lang="en-US" altLang="ko-KR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적은 구 표시</a:t>
            </a:r>
            <a:endParaRPr lang="en-US" altLang="ko-KR" sz="800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800" b="1" i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  <a:hlinkClick r:id="rId7"/>
              </a:rPr>
              <a:t>map_Elder_17.html</a:t>
            </a:r>
            <a:r>
              <a:rPr lang="en-US" altLang="ko-KR" sz="800" b="1" i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4CDE1D-85DE-4A6C-8366-76863698D668}"/>
              </a:ext>
            </a:extLst>
          </p:cNvPr>
          <p:cNvSpPr txBox="1"/>
          <p:nvPr/>
        </p:nvSpPr>
        <p:spPr>
          <a:xfrm>
            <a:off x="4926214" y="3012768"/>
            <a:ext cx="418221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서울시 각 구별 노인 인구 비율</a:t>
            </a:r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2018</a:t>
            </a:r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노인 비율이 높은 지역 </a:t>
            </a:r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Top 3</a:t>
            </a:r>
          </a:p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1. </a:t>
            </a:r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강북구</a:t>
            </a:r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2. </a:t>
            </a:r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종로구</a:t>
            </a:r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3. </a:t>
            </a:r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도봉구</a:t>
            </a:r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2018</a:t>
            </a:r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노인 비율이 낮은 지역 </a:t>
            </a:r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Top 3</a:t>
            </a:r>
          </a:p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1. </a:t>
            </a:r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송파구</a:t>
            </a:r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2. </a:t>
            </a:r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강남구</a:t>
            </a:r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3. </a:t>
            </a:r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광진구</a:t>
            </a:r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  <a:hlinkClick r:id="" action="ppaction://hlinkfil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서울시 노인 비율 지도</a:t>
            </a:r>
            <a:r>
              <a:rPr lang="en-US" altLang="ko-KR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(2018</a:t>
            </a:r>
            <a:r>
              <a:rPr lang="ko-KR" altLang="en-US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</a:t>
            </a:r>
            <a:r>
              <a:rPr lang="en-US" altLang="ko-KR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)</a:t>
            </a:r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  <a:hlinkClick r:id="rId5" action="ppaction://hlinkfile"/>
            </a:endParaRPr>
          </a:p>
          <a:p>
            <a:r>
              <a:rPr lang="en-US" altLang="ko-KR" sz="800" b="1" i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  <a:hlinkClick r:id="rId8" action="ppaction://hlinkfile"/>
              </a:rPr>
              <a:t>map_P</a:t>
            </a:r>
            <a:r>
              <a:rPr lang="en-US" altLang="ko-KR" sz="800" b="1" i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  <a:hlinkClick r:id="rId9"/>
              </a:rPr>
              <a:t>lainElder_18.html</a:t>
            </a:r>
            <a:endParaRPr lang="en-US" altLang="ko-KR" sz="800" b="1" i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2018</a:t>
            </a:r>
            <a:r>
              <a:rPr lang="ko-KR" altLang="en-US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아파트 매매가격과 노인 비율이 높은 구</a:t>
            </a:r>
            <a:r>
              <a:rPr lang="en-US" altLang="ko-KR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적은 구 표시</a:t>
            </a:r>
            <a:endParaRPr lang="en-US" altLang="ko-KR" sz="800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800" b="1" i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  <a:hlinkClick r:id="rId10"/>
              </a:rPr>
              <a:t>map_Elder_18.html</a:t>
            </a:r>
            <a:endParaRPr lang="en-US" altLang="ko-KR" sz="800" b="1" i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99158B-9A86-43FE-9F9F-28F24EDB64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68" y="-164554"/>
            <a:ext cx="9144000" cy="338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328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4" name="Chart 23"/>
          <p:cNvGraphicFramePr/>
          <p:nvPr/>
        </p:nvGraphicFramePr>
        <p:xfrm>
          <a:off x="764425" y="1207497"/>
          <a:ext cx="963490" cy="12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D63C9CD3-F77C-457C-ABB2-F3F9BC8D1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68" y="-164554"/>
            <a:ext cx="9144000" cy="33869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DEA11D-6ACD-44A2-B23B-7ECFE38706A8}"/>
              </a:ext>
            </a:extLst>
          </p:cNvPr>
          <p:cNvSpPr txBox="1"/>
          <p:nvPr/>
        </p:nvSpPr>
        <p:spPr>
          <a:xfrm>
            <a:off x="1246170" y="3003550"/>
            <a:ext cx="418221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서울시 각 구별 노인 인구 비율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2019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노인 비율이 높은 지역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Top 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1.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강북구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2.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도봉구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3.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중구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2019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노인 비율이 낮은 지역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Top 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1.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송파구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2.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강남구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3.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광진구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  <a:hlinkClick r:id="" action="ppaction://hlinkfile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서울시 노인 비율 지도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(2019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)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  <a:hlinkClick r:id="rId5"/>
              </a:rPr>
              <a:t>map_PlainElder_19.html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2019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아파트 매매가격과 노인 비율이 높은 구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적은 구 표시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  <a:hlinkClick r:id="rId6"/>
              </a:rPr>
              <a:t>map_Elder_19.html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EAE2D-E3C6-4E95-A339-E53DFE46F6B5}"/>
              </a:ext>
            </a:extLst>
          </p:cNvPr>
          <p:cNvSpPr txBox="1"/>
          <p:nvPr/>
        </p:nvSpPr>
        <p:spPr>
          <a:xfrm>
            <a:off x="4921589" y="3003550"/>
            <a:ext cx="418221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서울시 각 구별 노인 인구 비율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2020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노인 비율이 높은 지역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Top 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1.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강북구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2.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도봉구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3.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중구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2020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노인 비율이 낮은 지역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Top 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1.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강남구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2.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송파구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3.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서초구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  <a:hlinkClick r:id="" action="ppaction://hlinkfile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서울시 노인 비율 지도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(2020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)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  <a:hlinkClick r:id="rId7" action="ppaction://hlinkfil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  <a:hlinkClick r:id="rId8"/>
              </a:rPr>
              <a:t>map_PlainElder_20.html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2020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년 아파트 매매가격과 노인 비율이 높은 구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적은 구 표시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  <a:hlinkClick r:id="rId9"/>
              </a:rPr>
              <a:t>map_Elder_20.html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058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1779662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920" y="1419622"/>
            <a:ext cx="4860032" cy="1779606"/>
          </a:xfrm>
        </p:spPr>
        <p:txBody>
          <a:bodyPr/>
          <a:lstStyle/>
          <a:p>
            <a:pPr algn="ctr"/>
            <a:r>
              <a:rPr lang="ko-KR" altLang="en-US" sz="2600" dirty="0">
                <a:solidFill>
                  <a:schemeClr val="bg1"/>
                </a:solidFill>
              </a:rPr>
              <a:t>아파트 가격과 각 구별 </a:t>
            </a:r>
            <a:endParaRPr lang="en-US" altLang="ko-KR" sz="2600" dirty="0">
              <a:solidFill>
                <a:schemeClr val="bg1"/>
              </a:solidFill>
            </a:endParaRPr>
          </a:p>
          <a:p>
            <a:pPr algn="ctr"/>
            <a:r>
              <a:rPr lang="ko-KR" altLang="en-US" sz="2600" dirty="0">
                <a:solidFill>
                  <a:schemeClr val="bg1"/>
                </a:solidFill>
              </a:rPr>
              <a:t>미성년자 인구 비율의 상관관계</a:t>
            </a:r>
            <a:endParaRPr lang="en-US" altLang="ko-KR" sz="2600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698F8CB-AA47-4D57-B3BF-E0D282B129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97760" y="2764186"/>
            <a:ext cx="3168352" cy="28803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(2017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2018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2019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2020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1A6DFC3-E648-4C81-A06B-E0EBE1B421BD}"/>
              </a:ext>
            </a:extLst>
          </p:cNvPr>
          <p:cNvSpPr txBox="1">
            <a:spLocks/>
          </p:cNvSpPr>
          <p:nvPr/>
        </p:nvSpPr>
        <p:spPr>
          <a:xfrm>
            <a:off x="4572000" y="2825874"/>
            <a:ext cx="3024336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068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D7E055-DDBB-463E-94C3-865C3D8D1C40}"/>
              </a:ext>
            </a:extLst>
          </p:cNvPr>
          <p:cNvSpPr txBox="1"/>
          <p:nvPr/>
        </p:nvSpPr>
        <p:spPr>
          <a:xfrm>
            <a:off x="173882" y="3003550"/>
            <a:ext cx="418221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서울특별시 각 구별 미성년자</a:t>
            </a:r>
            <a:r>
              <a:rPr lang="en-US" altLang="ko-KR" sz="900" b="1" dirty="0">
                <a:cs typeface="Arial" pitchFamily="34" charset="0"/>
              </a:rPr>
              <a:t>(0~19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양천구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노원구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종로구</a:t>
            </a:r>
            <a:endParaRPr lang="en-US" altLang="ko-KR" sz="900" b="1" dirty="0">
              <a:solidFill>
                <a:srgbClr val="7030A0"/>
              </a:solidFill>
              <a:cs typeface="Arial" pitchFamily="34" charset="0"/>
            </a:endParaRPr>
          </a:p>
          <a:p>
            <a:endParaRPr lang="en-US" altLang="ko-KR" sz="900" b="1" i="1" dirty="0">
              <a:solidFill>
                <a:srgbClr val="7030A0"/>
              </a:solidFill>
              <a:cs typeface="Arial" pitchFamily="34" charset="0"/>
              <a:hlinkClick r:id="rId4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900" b="1" i="1" dirty="0">
                <a:solidFill>
                  <a:srgbClr val="7030A0"/>
                </a:solidFill>
                <a:cs typeface="Arial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2017</a:t>
            </a:r>
            <a:r>
              <a:rPr lang="ko-KR" altLang="en-US" sz="900" b="1" i="1" dirty="0">
                <a:solidFill>
                  <a:srgbClr val="7030A0"/>
                </a:solidFill>
                <a:cs typeface="Arial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년 아파트 가격과 미성년자 비율 지도로 시각화</a:t>
            </a:r>
            <a:endParaRPr lang="en-US" altLang="ko-KR" sz="900" b="1" i="1" dirty="0">
              <a:solidFill>
                <a:srgbClr val="7030A0"/>
              </a:solidFill>
              <a:cs typeface="Arial" pitchFamily="34" charset="0"/>
            </a:endParaRPr>
          </a:p>
          <a:p>
            <a:endParaRPr lang="en-US" altLang="ko-KR" sz="700" b="1" dirty="0">
              <a:cs typeface="Arial" pitchFamily="34" charset="0"/>
              <a:hlinkClick r:id="rId4" action="ppaction://hlinkfil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52733-AEFD-489D-B7F6-0E496FA5336A}"/>
              </a:ext>
            </a:extLst>
          </p:cNvPr>
          <p:cNvSpPr txBox="1"/>
          <p:nvPr/>
        </p:nvSpPr>
        <p:spPr>
          <a:xfrm>
            <a:off x="4352514" y="3003550"/>
            <a:ext cx="418221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서울특별시 각 구별 미성년자</a:t>
            </a:r>
            <a:r>
              <a:rPr lang="en-US" altLang="ko-KR" sz="900" b="1" dirty="0">
                <a:cs typeface="Arial" pitchFamily="34" charset="0"/>
              </a:rPr>
              <a:t>(0~19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양천구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금천구</a:t>
            </a:r>
            <a:endParaRPr lang="en-US" altLang="ko-KR" sz="900" b="1" dirty="0">
              <a:solidFill>
                <a:srgbClr val="3F3F3F"/>
              </a:solidFill>
              <a:cs typeface="Arial" pitchFamily="34" charset="0"/>
              <a:hlinkClick r:id="rId4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altLang="ko-KR" sz="900" b="1" i="1" dirty="0">
              <a:solidFill>
                <a:srgbClr val="7030A0"/>
              </a:solidFill>
              <a:cs typeface="Arial" pitchFamily="34" charset="0"/>
              <a:hlinkClick r:id="rId4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900" b="1" i="1" dirty="0">
                <a:solidFill>
                  <a:srgbClr val="7030A0"/>
                </a:solidFill>
                <a:cs typeface="Arial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2018</a:t>
            </a:r>
            <a:r>
              <a:rPr lang="ko-KR" altLang="en-US" sz="900" b="1" i="1" dirty="0">
                <a:solidFill>
                  <a:srgbClr val="7030A0"/>
                </a:solidFill>
                <a:cs typeface="Arial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년 아파트 가격과 미성년자 비율 지도로 시각화</a:t>
            </a:r>
            <a:endParaRPr lang="en-US" altLang="ko-KR" sz="900" b="1" i="1" dirty="0">
              <a:solidFill>
                <a:srgbClr val="7030A0"/>
              </a:solidFill>
              <a:cs typeface="Arial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19134E5-E3E4-4F00-A339-57211D326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" y="35131"/>
            <a:ext cx="9144000" cy="300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366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D7E055-DDBB-463E-94C3-865C3D8D1C40}"/>
              </a:ext>
            </a:extLst>
          </p:cNvPr>
          <p:cNvSpPr txBox="1"/>
          <p:nvPr/>
        </p:nvSpPr>
        <p:spPr>
          <a:xfrm>
            <a:off x="173882" y="3003550"/>
            <a:ext cx="418221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서울특별시 각 구별 미성년자</a:t>
            </a:r>
            <a:r>
              <a:rPr lang="en-US" altLang="ko-KR" sz="900" b="1" dirty="0">
                <a:cs typeface="Arial" pitchFamily="34" charset="0"/>
              </a:rPr>
              <a:t>(0~19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양천구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금천구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i="1" dirty="0">
              <a:solidFill>
                <a:srgbClr val="7030A0"/>
              </a:solidFill>
              <a:cs typeface="Arial" pitchFamily="34" charset="0"/>
              <a:hlinkClick r:id="rId3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900" b="1" i="1" dirty="0">
                <a:solidFill>
                  <a:srgbClr val="7030A0"/>
                </a:solidFill>
                <a:cs typeface="Arial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2019</a:t>
            </a:r>
            <a:r>
              <a:rPr lang="ko-KR" altLang="en-US" sz="900" b="1" i="1" dirty="0">
                <a:solidFill>
                  <a:srgbClr val="7030A0"/>
                </a:solidFill>
                <a:cs typeface="Arial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년 아파트 가격과 미성년자 비율 지도로 시각화</a:t>
            </a:r>
            <a:endParaRPr lang="en-US" altLang="ko-KR" sz="900" b="1" i="1" dirty="0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52733-AEFD-489D-B7F6-0E496FA5336A}"/>
              </a:ext>
            </a:extLst>
          </p:cNvPr>
          <p:cNvSpPr txBox="1"/>
          <p:nvPr/>
        </p:nvSpPr>
        <p:spPr>
          <a:xfrm>
            <a:off x="4352514" y="3003550"/>
            <a:ext cx="44679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서울특별시 각 구별 미성년자</a:t>
            </a:r>
            <a:r>
              <a:rPr lang="en-US" altLang="ko-KR" sz="900" b="1" dirty="0">
                <a:cs typeface="Arial" pitchFamily="34" charset="0"/>
              </a:rPr>
              <a:t>(0~19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미성년자 비율이 높은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양천구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미성년자 비율이 낮은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중구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금천구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i="1" dirty="0">
              <a:solidFill>
                <a:srgbClr val="7030A0"/>
              </a:solidFill>
              <a:cs typeface="Arial" pitchFamily="34" charset="0"/>
              <a:hlinkClick r:id="rId3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900" b="1" i="1" dirty="0">
                <a:solidFill>
                  <a:srgbClr val="7030A0"/>
                </a:solidFill>
                <a:cs typeface="Arial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2020</a:t>
            </a:r>
            <a:r>
              <a:rPr lang="ko-KR" altLang="en-US" sz="900" b="1" i="1" dirty="0">
                <a:solidFill>
                  <a:srgbClr val="7030A0"/>
                </a:solidFill>
                <a:cs typeface="Arial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년 아파트 가격과 미성년자 비율 지도로 시각화</a:t>
            </a:r>
            <a:endParaRPr lang="en-US" altLang="ko-KR" sz="900" b="1" i="1" dirty="0">
              <a:solidFill>
                <a:srgbClr val="7030A0"/>
              </a:solidFill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1DC24D9-4DC8-4F62-970B-C6C60A190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" y="35131"/>
            <a:ext cx="9144000" cy="300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633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9259" y="211115"/>
            <a:ext cx="720080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72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15616" y="278767"/>
            <a:ext cx="3304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명조" panose="02030600000101010101" pitchFamily="18" charset="-127"/>
                <a:ea typeface="HY견명조" panose="02030600000101010101" pitchFamily="18" charset="-127"/>
              </a:rPr>
              <a:t>1-1. </a:t>
            </a:r>
            <a:r>
              <a:rPr lang="ko-KR" altLang="en-US" sz="3200" dirty="0">
                <a:latin typeface="HY견명조" panose="02030600000101010101" pitchFamily="18" charset="-127"/>
                <a:ea typeface="HY견명조" panose="02030600000101010101" pitchFamily="18" charset="-127"/>
              </a:rPr>
              <a:t>개발 환경</a:t>
            </a:r>
            <a:endParaRPr lang="en-US" altLang="ko-KR" sz="3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1" name="Oval 6"/>
          <p:cNvSpPr>
            <a:spLocks noChangeAspect="1"/>
          </p:cNvSpPr>
          <p:nvPr/>
        </p:nvSpPr>
        <p:spPr>
          <a:xfrm rot="1098670">
            <a:off x="351902" y="239475"/>
            <a:ext cx="674794" cy="674803"/>
          </a:xfrm>
          <a:custGeom>
            <a:avLst/>
            <a:gdLst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492581 w 2792781"/>
              <a:gd name="connsiteY19" fmla="*/ 59745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10031 w 2792781"/>
              <a:gd name="connsiteY20" fmla="*/ 55102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89570 w 2792781"/>
              <a:gd name="connsiteY20" fmla="*/ 558246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77535 w 2792781"/>
              <a:gd name="connsiteY20" fmla="*/ 56065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92781" h="2792819">
                <a:moveTo>
                  <a:pt x="1284573" y="948871"/>
                </a:moveTo>
                <a:lnTo>
                  <a:pt x="1223832" y="962294"/>
                </a:lnTo>
                <a:cubicBezTo>
                  <a:pt x="1087903" y="1014813"/>
                  <a:pt x="1016326" y="1282223"/>
                  <a:pt x="1043518" y="1430098"/>
                </a:cubicBezTo>
                <a:cubicBezTo>
                  <a:pt x="1070710" y="1577973"/>
                  <a:pt x="1171040" y="1859512"/>
                  <a:pt x="1386987" y="1849546"/>
                </a:cubicBezTo>
                <a:cubicBezTo>
                  <a:pt x="1565156" y="1841323"/>
                  <a:pt x="1632034" y="1660529"/>
                  <a:pt x="1618575" y="1404506"/>
                </a:cubicBezTo>
                <a:cubicBezTo>
                  <a:pt x="1612499" y="1363296"/>
                  <a:pt x="1606375" y="1322011"/>
                  <a:pt x="1600392" y="1280945"/>
                </a:cubicBezTo>
                <a:cubicBezTo>
                  <a:pt x="1554724" y="1081183"/>
                  <a:pt x="1426207" y="939857"/>
                  <a:pt x="1284573" y="948871"/>
                </a:cubicBezTo>
                <a:close/>
                <a:moveTo>
                  <a:pt x="1116072" y="28470"/>
                </a:moveTo>
                <a:cubicBezTo>
                  <a:pt x="1308266" y="-11007"/>
                  <a:pt x="1510998" y="-10375"/>
                  <a:pt x="1712109" y="36298"/>
                </a:cubicBezTo>
                <a:cubicBezTo>
                  <a:pt x="2355664" y="185651"/>
                  <a:pt x="2806475" y="765586"/>
                  <a:pt x="2792464" y="1426096"/>
                </a:cubicBezTo>
                <a:lnTo>
                  <a:pt x="2781970" y="1425874"/>
                </a:lnTo>
                <a:cubicBezTo>
                  <a:pt x="2783089" y="1429650"/>
                  <a:pt x="2783425" y="1433677"/>
                  <a:pt x="2783658" y="1437884"/>
                </a:cubicBezTo>
                <a:cubicBezTo>
                  <a:pt x="2789603" y="1608192"/>
                  <a:pt x="2605655" y="1963014"/>
                  <a:pt x="2168456" y="1966753"/>
                </a:cubicBezTo>
                <a:cubicBezTo>
                  <a:pt x="1956121" y="1961037"/>
                  <a:pt x="1801537" y="1793434"/>
                  <a:pt x="1783469" y="1720806"/>
                </a:cubicBezTo>
                <a:cubicBezTo>
                  <a:pt x="1685367" y="2135654"/>
                  <a:pt x="1439647" y="2214393"/>
                  <a:pt x="1207530" y="2184949"/>
                </a:cubicBezTo>
                <a:cubicBezTo>
                  <a:pt x="975413" y="2155505"/>
                  <a:pt x="727700" y="1835231"/>
                  <a:pt x="665177" y="1414143"/>
                </a:cubicBezTo>
                <a:cubicBezTo>
                  <a:pt x="603794" y="1000733"/>
                  <a:pt x="851086" y="730872"/>
                  <a:pt x="1098227" y="658997"/>
                </a:cubicBezTo>
                <a:cubicBezTo>
                  <a:pt x="1133533" y="648729"/>
                  <a:pt x="1170168" y="645766"/>
                  <a:pt x="1207530" y="643336"/>
                </a:cubicBezTo>
                <a:cubicBezTo>
                  <a:pt x="1393171" y="631265"/>
                  <a:pt x="1448206" y="703726"/>
                  <a:pt x="1538035" y="806954"/>
                </a:cubicBezTo>
                <a:cubicBezTo>
                  <a:pt x="1520299" y="728244"/>
                  <a:pt x="1516836" y="696354"/>
                  <a:pt x="1501006" y="608287"/>
                </a:cubicBezTo>
                <a:lnTo>
                  <a:pt x="1777535" y="560654"/>
                </a:lnTo>
                <a:lnTo>
                  <a:pt x="1984595" y="1471384"/>
                </a:lnTo>
                <a:cubicBezTo>
                  <a:pt x="2027521" y="1790522"/>
                  <a:pt x="2466004" y="1739910"/>
                  <a:pt x="2450537" y="1407048"/>
                </a:cubicBezTo>
                <a:lnTo>
                  <a:pt x="2452602" y="1407078"/>
                </a:lnTo>
                <a:cubicBezTo>
                  <a:pt x="2458083" y="912160"/>
                  <a:pt x="2118484" y="479307"/>
                  <a:pt x="1635320" y="367177"/>
                </a:cubicBezTo>
                <a:cubicBezTo>
                  <a:pt x="1148317" y="254156"/>
                  <a:pt x="648753" y="497908"/>
                  <a:pt x="438131" y="951323"/>
                </a:cubicBezTo>
                <a:cubicBezTo>
                  <a:pt x="227508" y="1404738"/>
                  <a:pt x="363478" y="1943711"/>
                  <a:pt x="763976" y="2242956"/>
                </a:cubicBezTo>
                <a:cubicBezTo>
                  <a:pt x="1164474" y="2542201"/>
                  <a:pt x="1719882" y="2519811"/>
                  <a:pt x="2094995" y="2189301"/>
                </a:cubicBezTo>
                <a:lnTo>
                  <a:pt x="2319549" y="2444158"/>
                </a:lnTo>
                <a:cubicBezTo>
                  <a:pt x="1823854" y="2880913"/>
                  <a:pt x="1089905" y="2910500"/>
                  <a:pt x="560664" y="2515061"/>
                </a:cubicBezTo>
                <a:cubicBezTo>
                  <a:pt x="31422" y="2119621"/>
                  <a:pt x="-148255" y="1407391"/>
                  <a:pt x="130073" y="808223"/>
                </a:cubicBezTo>
                <a:cubicBezTo>
                  <a:pt x="321423" y="396294"/>
                  <a:pt x="693246" y="115320"/>
                  <a:pt x="1116072" y="284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2982" y="1063754"/>
            <a:ext cx="43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2227C8-22B4-4C8D-8B72-F8417CB0E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92" y="3095790"/>
            <a:ext cx="2100964" cy="12764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B8C198-6AD8-4AB6-98CB-808A116D59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075806"/>
            <a:ext cx="1452892" cy="12764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685297-DFD6-4514-A3A8-6E73BF52F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628" y="3075806"/>
            <a:ext cx="2448272" cy="1296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AB5CDA-6FA7-4DC3-B701-72B6CD752340}"/>
              </a:ext>
            </a:extLst>
          </p:cNvPr>
          <p:cNvSpPr txBox="1"/>
          <p:nvPr/>
        </p:nvSpPr>
        <p:spPr>
          <a:xfrm>
            <a:off x="260331" y="1290702"/>
            <a:ext cx="898953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b="1" dirty="0"/>
              <a:t>파이썬</a:t>
            </a:r>
            <a:r>
              <a:rPr lang="en-US" altLang="ko-KR" sz="1100" b="1" dirty="0"/>
              <a:t>(Python) </a:t>
            </a:r>
            <a:r>
              <a:rPr lang="en-US" altLang="ko-KR" sz="1100" dirty="0"/>
              <a:t>: CSV </a:t>
            </a:r>
            <a:r>
              <a:rPr lang="ko-KR" altLang="en-US" sz="1100" dirty="0"/>
              <a:t>파일 데이터를 다루려면 사람의 생각을 컴퓨터가 알아들을 수 있는 언어로 바꿔줄 명령어가 필요한데</a:t>
            </a:r>
            <a:r>
              <a:rPr lang="en-US" altLang="ko-KR" sz="1100" dirty="0"/>
              <a:t>, </a:t>
            </a:r>
            <a:r>
              <a:rPr lang="ko-KR" altLang="en-US" sz="1100" dirty="0"/>
              <a:t>이 때 사용할 수 있는 프로그래밍 언어가 바로 </a:t>
            </a:r>
            <a:r>
              <a:rPr lang="en-US" altLang="ko-KR" sz="1100" dirty="0"/>
              <a:t>‘</a:t>
            </a:r>
            <a:r>
              <a:rPr lang="ko-KR" altLang="en-US" sz="1100" dirty="0"/>
              <a:t>파이썬</a:t>
            </a:r>
            <a:r>
              <a:rPr lang="en-US" altLang="ko-KR" sz="1100" dirty="0"/>
              <a:t>(Python)’ </a:t>
            </a:r>
            <a:r>
              <a:rPr lang="ko-KR" altLang="en-US" sz="1100" dirty="0"/>
              <a:t>이다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b="1" dirty="0"/>
              <a:t>아나콘다</a:t>
            </a:r>
            <a:r>
              <a:rPr lang="en-US" altLang="ko-KR" sz="1100" b="1" dirty="0"/>
              <a:t>(Anaconda) </a:t>
            </a:r>
            <a:r>
              <a:rPr lang="en-US" altLang="ko-KR" sz="1100" dirty="0"/>
              <a:t>:  </a:t>
            </a:r>
            <a:r>
              <a:rPr lang="ko-KR" altLang="en-US" sz="1100" dirty="0"/>
              <a:t>필요할 때마다 라이브러리를 받아 쓰는 것이 번거롭다</a:t>
            </a:r>
            <a:r>
              <a:rPr lang="en-US" altLang="ko-KR" sz="1100" dirty="0"/>
              <a:t>. </a:t>
            </a:r>
            <a:r>
              <a:rPr lang="ko-KR" altLang="en-US" sz="1100" dirty="0"/>
              <a:t>이러한 번거로움을 덜어주는 도구가 바로 </a:t>
            </a:r>
            <a:r>
              <a:rPr lang="en-US" altLang="ko-KR" sz="1100" dirty="0"/>
              <a:t>‘</a:t>
            </a:r>
            <a:r>
              <a:rPr lang="ko-KR" altLang="en-US" sz="1100" dirty="0"/>
              <a:t>아나콘다</a:t>
            </a:r>
            <a:r>
              <a:rPr lang="en-US" altLang="ko-KR" sz="1100" dirty="0"/>
              <a:t>’ </a:t>
            </a:r>
            <a:r>
              <a:rPr lang="ko-KR" altLang="en-US" sz="1100" dirty="0"/>
              <a:t>이다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b="1" dirty="0"/>
              <a:t>주피터 노트북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Jupyter</a:t>
            </a:r>
            <a:r>
              <a:rPr lang="en-US" altLang="ko-KR" sz="1100" b="1" dirty="0"/>
              <a:t> Notebook)</a:t>
            </a:r>
            <a:r>
              <a:rPr lang="ko-KR" altLang="en-US" sz="1100" b="1" dirty="0"/>
              <a:t> </a:t>
            </a:r>
            <a:r>
              <a:rPr lang="en-US" altLang="ko-KR" sz="1100" dirty="0"/>
              <a:t>:  </a:t>
            </a:r>
            <a:r>
              <a:rPr lang="ko-KR" altLang="en-US" sz="1100" dirty="0"/>
              <a:t>아나콘다와 함께 설치되는 </a:t>
            </a:r>
            <a:r>
              <a:rPr lang="en-US" altLang="ko-KR" sz="1100" dirty="0"/>
              <a:t>‘</a:t>
            </a:r>
            <a:r>
              <a:rPr lang="ko-KR" altLang="en-US" sz="1100" dirty="0"/>
              <a:t>주피터 노트북</a:t>
            </a:r>
            <a:r>
              <a:rPr lang="en-US" altLang="ko-KR" sz="1100" dirty="0"/>
              <a:t>’</a:t>
            </a:r>
            <a:r>
              <a:rPr lang="ko-KR" altLang="en-US" sz="1100" dirty="0"/>
              <a:t>을 통해 쉽게 코드를 관리하고 결과를 확인할 수 있어</a:t>
            </a:r>
            <a:r>
              <a:rPr lang="en-US" altLang="ko-KR" sz="1100" dirty="0"/>
              <a:t>, </a:t>
            </a:r>
            <a:r>
              <a:rPr lang="ko-KR" altLang="en-US" sz="1100" dirty="0"/>
              <a:t>데이터 분석 도구로 사용하였다</a:t>
            </a:r>
            <a:r>
              <a:rPr lang="en-US" altLang="ko-KR" sz="11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E2B6D8-C0AD-426F-8C4C-4D7CC31C6B9D}"/>
              </a:ext>
            </a:extLst>
          </p:cNvPr>
          <p:cNvSpPr txBox="1"/>
          <p:nvPr/>
        </p:nvSpPr>
        <p:spPr>
          <a:xfrm>
            <a:off x="1553381" y="4489101"/>
            <a:ext cx="918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아나콘다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9C9138-C9EC-467F-AA79-09947D552F50}"/>
              </a:ext>
            </a:extLst>
          </p:cNvPr>
          <p:cNvSpPr txBox="1"/>
          <p:nvPr/>
        </p:nvSpPr>
        <p:spPr>
          <a:xfrm>
            <a:off x="3804800" y="4489101"/>
            <a:ext cx="1235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주피터 노트북</a:t>
            </a:r>
            <a:endParaRPr lang="en-US" altLang="ko-KR" sz="1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F3409-C9F8-4A2E-82CE-D03DE3563C66}"/>
              </a:ext>
            </a:extLst>
          </p:cNvPr>
          <p:cNvSpPr txBox="1"/>
          <p:nvPr/>
        </p:nvSpPr>
        <p:spPr>
          <a:xfrm>
            <a:off x="6648732" y="4489101"/>
            <a:ext cx="918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파이썬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240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1779662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83968" y="1419622"/>
            <a:ext cx="4302732" cy="1779606"/>
          </a:xfrm>
        </p:spPr>
        <p:txBody>
          <a:bodyPr/>
          <a:lstStyle/>
          <a:p>
            <a:pPr algn="ctr"/>
            <a:r>
              <a:rPr lang="ko-KR" altLang="en-US" sz="2600" dirty="0">
                <a:solidFill>
                  <a:schemeClr val="bg1"/>
                </a:solidFill>
              </a:rPr>
              <a:t>아파트 가격과 각 구별 </a:t>
            </a:r>
            <a:endParaRPr lang="en-US" altLang="ko-KR" sz="2600" dirty="0">
              <a:solidFill>
                <a:schemeClr val="bg1"/>
              </a:solidFill>
            </a:endParaRPr>
          </a:p>
          <a:p>
            <a:pPr algn="ctr"/>
            <a:r>
              <a:rPr lang="ko-KR" altLang="en-US" sz="2600" dirty="0">
                <a:solidFill>
                  <a:schemeClr val="bg1"/>
                </a:solidFill>
              </a:rPr>
              <a:t>성인 인구 비율의 상관관계</a:t>
            </a:r>
            <a:endParaRPr lang="en-US" altLang="ko-KR" sz="2600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698F8CB-AA47-4D57-B3BF-E0D282B129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51158" y="2746132"/>
            <a:ext cx="3168352" cy="28803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(2017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2018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2019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2020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1A6DFC3-E648-4C81-A06B-E0EBE1B421BD}"/>
              </a:ext>
            </a:extLst>
          </p:cNvPr>
          <p:cNvSpPr txBox="1">
            <a:spLocks/>
          </p:cNvSpPr>
          <p:nvPr/>
        </p:nvSpPr>
        <p:spPr>
          <a:xfrm>
            <a:off x="4572000" y="2825874"/>
            <a:ext cx="3024336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013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47D7BAD8-890A-47B4-B989-5F0F46A24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29409B-A5A2-44CF-B229-27E7BF4299CF}"/>
              </a:ext>
            </a:extLst>
          </p:cNvPr>
          <p:cNvSpPr txBox="1"/>
          <p:nvPr/>
        </p:nvSpPr>
        <p:spPr>
          <a:xfrm>
            <a:off x="173882" y="3003550"/>
            <a:ext cx="418221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서울특별시 각 구별 성인 </a:t>
            </a:r>
            <a:r>
              <a:rPr lang="en-US" altLang="ko-KR" sz="900" b="1" dirty="0">
                <a:cs typeface="Arial" pitchFamily="34" charset="0"/>
              </a:rPr>
              <a:t>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성인 </a:t>
            </a:r>
            <a:r>
              <a:rPr lang="en-US" altLang="ko-KR" sz="900" b="1" dirty="0">
                <a:cs typeface="Arial" pitchFamily="34" charset="0"/>
              </a:rPr>
              <a:t>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비율이 높은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광진구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성인 </a:t>
            </a:r>
            <a:r>
              <a:rPr lang="en-US" altLang="ko-KR" sz="900" b="1" dirty="0">
                <a:cs typeface="Arial" pitchFamily="34" charset="0"/>
              </a:rPr>
              <a:t>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비율이 낮은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강북구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노원구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  <a:hlinkClick r:id="rId5" action="ppaction://hlinkfile"/>
            </a:endParaRPr>
          </a:p>
          <a:p>
            <a:r>
              <a:rPr lang="en-US" altLang="ko-KR" sz="900" b="1" i="1" dirty="0">
                <a:solidFill>
                  <a:srgbClr val="7030A0"/>
                </a:solidFill>
                <a:cs typeface="Arial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2017</a:t>
            </a:r>
            <a:r>
              <a:rPr lang="ko-KR" altLang="en-US" sz="900" b="1" i="1" dirty="0">
                <a:solidFill>
                  <a:srgbClr val="7030A0"/>
                </a:solidFill>
                <a:cs typeface="Arial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년 아파트 가격과 성인 비율 지도로 시각화</a:t>
            </a:r>
            <a:endParaRPr lang="en-US" altLang="ko-KR" sz="900" b="1" i="1" dirty="0">
              <a:solidFill>
                <a:srgbClr val="7030A0"/>
              </a:solidFill>
              <a:cs typeface="Arial" pitchFamily="34" charset="0"/>
            </a:endParaRPr>
          </a:p>
          <a:p>
            <a:endParaRPr lang="en-US" altLang="ko-KR" sz="700" b="1" dirty="0">
              <a:cs typeface="Arial" pitchFamily="34" charset="0"/>
              <a:hlinkClick r:id="rId5" action="ppaction://hlinkfil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6F344C-DA06-4D09-91EE-4AE6BE52DEB9}"/>
              </a:ext>
            </a:extLst>
          </p:cNvPr>
          <p:cNvSpPr txBox="1"/>
          <p:nvPr/>
        </p:nvSpPr>
        <p:spPr>
          <a:xfrm>
            <a:off x="4352514" y="3003550"/>
            <a:ext cx="41822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서울특별시 각 구별 성인 </a:t>
            </a:r>
            <a:r>
              <a:rPr lang="en-US" altLang="ko-KR" sz="900" b="1" dirty="0">
                <a:cs typeface="Arial" pitchFamily="34" charset="0"/>
              </a:rPr>
              <a:t>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성인</a:t>
            </a:r>
            <a:r>
              <a:rPr lang="en-US" altLang="ko-KR" sz="900" b="1" dirty="0">
                <a:cs typeface="Arial" pitchFamily="34" charset="0"/>
              </a:rPr>
              <a:t> 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비율이 높은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광진구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성인</a:t>
            </a:r>
            <a:r>
              <a:rPr lang="en-US" altLang="ko-KR" sz="900" b="1" dirty="0">
                <a:cs typeface="Arial" pitchFamily="34" charset="0"/>
              </a:rPr>
              <a:t> 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비율이 낮은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강북구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노원구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i="1" dirty="0">
              <a:solidFill>
                <a:srgbClr val="7030A0"/>
              </a:solidFill>
              <a:cs typeface="Arial" pitchFamily="34" charset="0"/>
              <a:hlinkClick r:id="rId5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900" b="1" i="1" dirty="0">
                <a:solidFill>
                  <a:srgbClr val="7030A0"/>
                </a:solidFill>
                <a:cs typeface="Arial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2018</a:t>
            </a:r>
            <a:r>
              <a:rPr lang="ko-KR" altLang="en-US" sz="900" b="1" i="1" dirty="0">
                <a:solidFill>
                  <a:srgbClr val="7030A0"/>
                </a:solidFill>
                <a:cs typeface="Arial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년 아파트 가격과 성인 비율 지도로 시각화</a:t>
            </a:r>
            <a:endParaRPr lang="en-US" altLang="ko-KR" sz="900" b="1" i="1" dirty="0">
              <a:solidFill>
                <a:srgbClr val="7030A0"/>
              </a:solidFill>
              <a:cs typeface="Arial" pitchFamily="34" charset="0"/>
            </a:endParaRPr>
          </a:p>
          <a:p>
            <a:endParaRPr lang="en-US" altLang="ko-KR" sz="900" b="1" i="1" dirty="0">
              <a:solidFill>
                <a:srgbClr val="7030A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217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47D7BAD8-890A-47B4-B989-5F0F46A24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29409B-A5A2-44CF-B229-27E7BF4299CF}"/>
              </a:ext>
            </a:extLst>
          </p:cNvPr>
          <p:cNvSpPr txBox="1"/>
          <p:nvPr/>
        </p:nvSpPr>
        <p:spPr>
          <a:xfrm>
            <a:off x="162047" y="2986619"/>
            <a:ext cx="418221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서울특별시 각 구별 성인 </a:t>
            </a:r>
            <a:r>
              <a:rPr lang="en-US" altLang="ko-KR" sz="900" b="1" dirty="0">
                <a:cs typeface="Arial" pitchFamily="34" charset="0"/>
              </a:rPr>
              <a:t>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성인</a:t>
            </a:r>
            <a:r>
              <a:rPr lang="en-US" altLang="ko-KR" sz="900" b="1" dirty="0">
                <a:cs typeface="Arial" pitchFamily="34" charset="0"/>
              </a:rPr>
              <a:t> 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비율이 높은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광진구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성인</a:t>
            </a:r>
            <a:r>
              <a:rPr lang="en-US" altLang="ko-KR" sz="900" b="1" dirty="0">
                <a:cs typeface="Arial" pitchFamily="34" charset="0"/>
              </a:rPr>
              <a:t> 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비율이 낮은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강북구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노원구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i="1" dirty="0">
              <a:solidFill>
                <a:srgbClr val="7030A0"/>
              </a:solidFill>
              <a:cs typeface="Arial" pitchFamily="34" charset="0"/>
              <a:hlinkClick r:id="rId4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900" b="1" i="1" dirty="0">
                <a:solidFill>
                  <a:srgbClr val="3F3F3F"/>
                </a:solidFill>
                <a:cs typeface="Arial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2019</a:t>
            </a:r>
            <a:r>
              <a:rPr lang="ko-KR" altLang="en-US" sz="900" b="1" i="1" dirty="0">
                <a:solidFill>
                  <a:srgbClr val="7030A0"/>
                </a:solidFill>
                <a:cs typeface="Arial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년 아파트 가격과 성인 비율 지도로 시각화</a:t>
            </a:r>
            <a:endParaRPr lang="en-US" altLang="ko-KR" sz="900" b="1" i="1" dirty="0">
              <a:solidFill>
                <a:srgbClr val="7030A0"/>
              </a:solidFill>
              <a:cs typeface="Arial" pitchFamily="34" charset="0"/>
            </a:endParaRPr>
          </a:p>
          <a:p>
            <a:endParaRPr lang="en-US" altLang="ko-KR" sz="700" b="1" dirty="0">
              <a:cs typeface="Arial" pitchFamily="34" charset="0"/>
              <a:hlinkClick r:id="rId4" action="ppaction://hlinkfil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6F344C-DA06-4D09-91EE-4AE6BE52DEB9}"/>
              </a:ext>
            </a:extLst>
          </p:cNvPr>
          <p:cNvSpPr txBox="1"/>
          <p:nvPr/>
        </p:nvSpPr>
        <p:spPr>
          <a:xfrm>
            <a:off x="4352514" y="3003550"/>
            <a:ext cx="41822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서울특별시 각 구별 성인 </a:t>
            </a:r>
            <a:r>
              <a:rPr lang="en-US" altLang="ko-KR" sz="900" b="1" dirty="0">
                <a:cs typeface="Arial" pitchFamily="34" charset="0"/>
              </a:rPr>
              <a:t>(20~59</a:t>
            </a:r>
            <a:r>
              <a:rPr lang="ko-KR" altLang="en-US" sz="900" b="1" dirty="0">
                <a:cs typeface="Arial" pitchFamily="34" charset="0"/>
              </a:rPr>
              <a:t>세</a:t>
            </a:r>
            <a:r>
              <a:rPr lang="en-US" altLang="ko-KR" sz="900" b="1" dirty="0">
                <a:cs typeface="Arial" pitchFamily="34" charset="0"/>
              </a:rPr>
              <a:t>)</a:t>
            </a:r>
            <a:r>
              <a:rPr lang="ko-KR" altLang="en-US" sz="900" b="1" dirty="0">
                <a:cs typeface="Arial" pitchFamily="34" charset="0"/>
              </a:rPr>
              <a:t> 비율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성인 비율이 높은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광진구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성인 비율이 낮은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도봉구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강북구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노원구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i="1" dirty="0">
              <a:solidFill>
                <a:srgbClr val="7030A0"/>
              </a:solidFill>
              <a:cs typeface="Arial" pitchFamily="34" charset="0"/>
              <a:hlinkClick r:id="rId4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900" b="1" i="1" dirty="0">
                <a:solidFill>
                  <a:srgbClr val="7030A0"/>
                </a:solidFill>
                <a:cs typeface="Arial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2020</a:t>
            </a:r>
            <a:r>
              <a:rPr lang="ko-KR" altLang="en-US" sz="900" b="1" i="1" dirty="0">
                <a:solidFill>
                  <a:srgbClr val="7030A0"/>
                </a:solidFill>
                <a:cs typeface="Arial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년 아파트 가격과 성인 비율 지도로 시각화</a:t>
            </a:r>
            <a:endParaRPr lang="en-US" altLang="ko-KR" sz="900" b="1" i="1" dirty="0">
              <a:solidFill>
                <a:srgbClr val="7030A0"/>
              </a:solidFill>
              <a:cs typeface="Arial" pitchFamily="34" charset="0"/>
            </a:endParaRPr>
          </a:p>
          <a:p>
            <a:endParaRPr lang="en-US" altLang="ko-KR" sz="900" b="1" i="1" dirty="0">
              <a:solidFill>
                <a:srgbClr val="7030A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2960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1779662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83968" y="1419622"/>
            <a:ext cx="4302732" cy="1779606"/>
          </a:xfrm>
        </p:spPr>
        <p:txBody>
          <a:bodyPr/>
          <a:lstStyle/>
          <a:p>
            <a:r>
              <a:rPr lang="ko-KR" altLang="en-US" sz="2600" dirty="0">
                <a:solidFill>
                  <a:schemeClr val="bg1"/>
                </a:solidFill>
              </a:rPr>
              <a:t>아파트 가격과 각 구별 </a:t>
            </a:r>
            <a:endParaRPr lang="en-US" altLang="ko-KR" sz="2600" dirty="0">
              <a:solidFill>
                <a:schemeClr val="bg1"/>
              </a:solidFill>
            </a:endParaRPr>
          </a:p>
          <a:p>
            <a:r>
              <a:rPr lang="ko-KR" altLang="en-US" sz="2600" dirty="0">
                <a:solidFill>
                  <a:schemeClr val="bg1"/>
                </a:solidFill>
              </a:rPr>
              <a:t>남녀 성비의 상관관계</a:t>
            </a:r>
            <a:endParaRPr lang="en-US" altLang="ko-KR" sz="2600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698F8CB-AA47-4D57-B3BF-E0D282B129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0" y="2758844"/>
            <a:ext cx="3168352" cy="28803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(2017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2018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2019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2020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1A6DFC3-E648-4C81-A06B-E0EBE1B421BD}"/>
              </a:ext>
            </a:extLst>
          </p:cNvPr>
          <p:cNvSpPr txBox="1">
            <a:spLocks/>
          </p:cNvSpPr>
          <p:nvPr/>
        </p:nvSpPr>
        <p:spPr>
          <a:xfrm>
            <a:off x="4572000" y="2825874"/>
            <a:ext cx="3024336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3353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076" name="Picture 4">
            <a:extLst>
              <a:ext uri="{FF2B5EF4-FFF2-40B4-BE49-F238E27FC236}">
                <a16:creationId xmlns:a16="http://schemas.microsoft.com/office/drawing/2014/main" id="{75E73A23-FB45-4A8C-8B34-80147568A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388"/>
            <a:ext cx="9144000" cy="301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BC4F21-52EF-4CEF-94C2-318B3D2A7846}"/>
              </a:ext>
            </a:extLst>
          </p:cNvPr>
          <p:cNvSpPr txBox="1"/>
          <p:nvPr/>
        </p:nvSpPr>
        <p:spPr>
          <a:xfrm>
            <a:off x="170296" y="3037271"/>
            <a:ext cx="418221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서울특별시 각 구별 남녀 성비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남성의 비율이 높은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금천구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동대문구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2017</a:t>
            </a:r>
            <a:r>
              <a:rPr lang="ko-KR" altLang="en-US" sz="900" b="1" dirty="0">
                <a:cs typeface="Arial" pitchFamily="34" charset="0"/>
              </a:rPr>
              <a:t>년 여성의 비율이 높은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마포구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강남구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i="1" dirty="0">
              <a:solidFill>
                <a:srgbClr val="7030A0"/>
              </a:solidFill>
              <a:cs typeface="Arial" pitchFamily="34" charset="0"/>
              <a:hlinkClick r:id="rId5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900" b="1" i="1" dirty="0">
                <a:solidFill>
                  <a:srgbClr val="7030A0"/>
                </a:solidFill>
                <a:cs typeface="Arial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2017</a:t>
            </a:r>
            <a:r>
              <a:rPr lang="ko-KR" altLang="en-US" sz="900" b="1" i="1" dirty="0">
                <a:solidFill>
                  <a:srgbClr val="7030A0"/>
                </a:solidFill>
                <a:cs typeface="Arial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년 아파트 가격과 남녀 성비 지도로 시각화</a:t>
            </a:r>
            <a:endParaRPr lang="en-US" altLang="ko-KR" sz="900" b="1" i="1" dirty="0">
              <a:solidFill>
                <a:srgbClr val="7030A0"/>
              </a:solidFill>
              <a:cs typeface="Arial" pitchFamily="34" charset="0"/>
            </a:endParaRPr>
          </a:p>
          <a:p>
            <a:endParaRPr lang="en-US" altLang="ko-KR" sz="700" b="1" dirty="0">
              <a:cs typeface="Arial" pitchFamily="34" charset="0"/>
              <a:hlinkClick r:id="rId5" action="ppaction://hlinkfil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7B5D1-1F48-4153-8427-D1D41023835F}"/>
              </a:ext>
            </a:extLst>
          </p:cNvPr>
          <p:cNvSpPr txBox="1"/>
          <p:nvPr/>
        </p:nvSpPr>
        <p:spPr>
          <a:xfrm>
            <a:off x="4345860" y="3006493"/>
            <a:ext cx="418221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서울특별시 각 구별 남녀 성비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남성의 비율이 높은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금천구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동대문구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2018</a:t>
            </a:r>
            <a:r>
              <a:rPr lang="ko-KR" altLang="en-US" sz="900" b="1" dirty="0">
                <a:cs typeface="Arial" pitchFamily="34" charset="0"/>
              </a:rPr>
              <a:t>년 여성의 비율이 낮은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</a:t>
            </a:r>
            <a:r>
              <a:rPr lang="ko-KR" altLang="en-US" sz="900" b="1" dirty="0">
                <a:cs typeface="Arial" pitchFamily="34" charset="0"/>
              </a:rPr>
              <a:t> 마포구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강남구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서초구</a:t>
            </a:r>
            <a:endParaRPr lang="en-US" altLang="ko-KR" sz="900" b="1" dirty="0">
              <a:solidFill>
                <a:srgbClr val="3F3F3F"/>
              </a:solidFill>
              <a:cs typeface="Arial" pitchFamily="34" charset="0"/>
              <a:hlinkClick r:id="rId5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altLang="ko-KR" sz="900" b="1" i="1" dirty="0">
              <a:solidFill>
                <a:srgbClr val="7030A0"/>
              </a:solidFill>
              <a:cs typeface="Arial" pitchFamily="34" charset="0"/>
              <a:hlinkClick r:id="rId5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900" b="1" i="1" dirty="0">
                <a:solidFill>
                  <a:srgbClr val="7030A0"/>
                </a:solidFill>
                <a:cs typeface="Arial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2018</a:t>
            </a:r>
            <a:r>
              <a:rPr lang="ko-KR" altLang="en-US" sz="900" b="1" i="1" dirty="0">
                <a:solidFill>
                  <a:srgbClr val="7030A0"/>
                </a:solidFill>
                <a:cs typeface="Arial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년 아파트 가격과 남녀 성비 지도로 시각화</a:t>
            </a:r>
            <a:endParaRPr lang="en-US" altLang="ko-KR" sz="900" b="1" i="1" dirty="0">
              <a:solidFill>
                <a:srgbClr val="7030A0"/>
              </a:solidFill>
              <a:cs typeface="Arial" pitchFamily="34" charset="0"/>
            </a:endParaRPr>
          </a:p>
          <a:p>
            <a:endParaRPr lang="en-US" altLang="ko-KR" sz="900" b="1" i="1" dirty="0">
              <a:solidFill>
                <a:srgbClr val="7030A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3802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4747" y="4279312"/>
            <a:ext cx="7041668" cy="918670"/>
            <a:chOff x="1062626" y="3986014"/>
            <a:chExt cx="7041668" cy="918670"/>
          </a:xfrm>
        </p:grpSpPr>
        <p:sp>
          <p:nvSpPr>
            <p:cNvPr id="13" name="TextBox 12"/>
            <p:cNvSpPr txBox="1"/>
            <p:nvPr/>
          </p:nvSpPr>
          <p:spPr>
            <a:xfrm>
              <a:off x="1062657" y="3986014"/>
              <a:ext cx="7041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2626" y="4627685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2672666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076" name="Picture 4">
            <a:extLst>
              <a:ext uri="{FF2B5EF4-FFF2-40B4-BE49-F238E27FC236}">
                <a16:creationId xmlns:a16="http://schemas.microsoft.com/office/drawing/2014/main" id="{75E73A23-FB45-4A8C-8B34-80147568A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388"/>
            <a:ext cx="9144000" cy="301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BC4F21-52EF-4CEF-94C2-318B3D2A7846}"/>
              </a:ext>
            </a:extLst>
          </p:cNvPr>
          <p:cNvSpPr txBox="1"/>
          <p:nvPr/>
        </p:nvSpPr>
        <p:spPr>
          <a:xfrm>
            <a:off x="245766" y="3052660"/>
            <a:ext cx="418221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서울특별시 각 구별 남녀 성비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남성의 비율이 높은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금천구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동대문구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2019</a:t>
            </a:r>
            <a:r>
              <a:rPr lang="ko-KR" altLang="en-US" sz="900" b="1" dirty="0">
                <a:cs typeface="Arial" pitchFamily="34" charset="0"/>
              </a:rPr>
              <a:t>년 여성의 비율이 높은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</a:t>
            </a:r>
            <a:r>
              <a:rPr lang="ko-KR" altLang="en-US" sz="900" b="1" dirty="0">
                <a:cs typeface="Arial" pitchFamily="34" charset="0"/>
              </a:rPr>
              <a:t> 마포구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강남구</a:t>
            </a:r>
            <a:endParaRPr lang="en-US" altLang="ko-KR" sz="900" b="1" dirty="0">
              <a:solidFill>
                <a:srgbClr val="3F3F3F"/>
              </a:solidFill>
              <a:cs typeface="Arial" pitchFamily="34" charset="0"/>
              <a:hlinkClick r:id="rId4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altLang="ko-KR" sz="900" b="1" i="1" dirty="0">
              <a:solidFill>
                <a:srgbClr val="7030A0"/>
              </a:solidFill>
              <a:cs typeface="Arial" pitchFamily="34" charset="0"/>
              <a:hlinkClick r:id="rId4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900" b="1" i="1" dirty="0">
                <a:solidFill>
                  <a:srgbClr val="7030A0"/>
                </a:solidFill>
                <a:cs typeface="Arial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2019</a:t>
            </a:r>
            <a:r>
              <a:rPr lang="ko-KR" altLang="en-US" sz="900" b="1" i="1" dirty="0">
                <a:solidFill>
                  <a:srgbClr val="7030A0"/>
                </a:solidFill>
                <a:cs typeface="Arial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년 아파트 가격과 남녀 성비 지도로 시각화</a:t>
            </a:r>
            <a:endParaRPr lang="en-US" altLang="ko-KR" sz="900" b="1" i="1" dirty="0">
              <a:solidFill>
                <a:srgbClr val="7030A0"/>
              </a:solidFill>
              <a:cs typeface="Arial" pitchFamily="34" charset="0"/>
            </a:endParaRPr>
          </a:p>
          <a:p>
            <a:endParaRPr lang="en-US" altLang="ko-KR" sz="700" b="1" dirty="0">
              <a:cs typeface="Arial" pitchFamily="34" charset="0"/>
              <a:hlinkClick r:id="rId4" action="ppaction://hlinkfil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7B5D1-1F48-4153-8427-D1D41023835F}"/>
              </a:ext>
            </a:extLst>
          </p:cNvPr>
          <p:cNvSpPr txBox="1"/>
          <p:nvPr/>
        </p:nvSpPr>
        <p:spPr>
          <a:xfrm>
            <a:off x="4339623" y="3021883"/>
            <a:ext cx="418221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서울특별시 각 구별 남녀 성비</a:t>
            </a: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남성의 비율이 높은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금천구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관악구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 </a:t>
            </a:r>
            <a:r>
              <a:rPr lang="ko-KR" altLang="en-US" sz="900" b="1" dirty="0">
                <a:cs typeface="Arial" pitchFamily="34" charset="0"/>
              </a:rPr>
              <a:t>동대문구</a:t>
            </a:r>
            <a:endParaRPr lang="en-US" altLang="ko-KR" sz="900" b="1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2020</a:t>
            </a:r>
            <a:r>
              <a:rPr lang="ko-KR" altLang="en-US" sz="900" b="1" dirty="0">
                <a:cs typeface="Arial" pitchFamily="34" charset="0"/>
              </a:rPr>
              <a:t>년 여성의 비율이 높은 지역 </a:t>
            </a:r>
            <a:r>
              <a:rPr lang="en-US" altLang="ko-KR" sz="900" b="1" dirty="0">
                <a:cs typeface="Arial" pitchFamily="34" charset="0"/>
              </a:rPr>
              <a:t>Top 3</a:t>
            </a:r>
          </a:p>
          <a:p>
            <a:r>
              <a:rPr lang="en-US" altLang="ko-KR" sz="900" b="1" dirty="0">
                <a:cs typeface="Arial" pitchFamily="34" charset="0"/>
              </a:rPr>
              <a:t>1.</a:t>
            </a:r>
            <a:r>
              <a:rPr lang="ko-KR" altLang="en-US" sz="900" b="1" dirty="0">
                <a:cs typeface="Arial" pitchFamily="34" charset="0"/>
              </a:rPr>
              <a:t> 마포구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</a:t>
            </a:r>
            <a:r>
              <a:rPr lang="ko-KR" altLang="en-US" sz="900" b="1" dirty="0">
                <a:cs typeface="Arial" pitchFamily="34" charset="0"/>
              </a:rPr>
              <a:t> 서초구</a:t>
            </a:r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3.</a:t>
            </a:r>
            <a:r>
              <a:rPr lang="ko-KR" altLang="en-US" sz="900" b="1" dirty="0">
                <a:cs typeface="Arial" pitchFamily="34" charset="0"/>
              </a:rPr>
              <a:t> 서대문구</a:t>
            </a:r>
            <a:endParaRPr lang="en-US" altLang="ko-KR" sz="900" b="1" dirty="0">
              <a:cs typeface="Arial" pitchFamily="34" charset="0"/>
              <a:hlinkClick r:id="rId4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altLang="ko-KR" sz="900" b="1" i="1" dirty="0">
              <a:solidFill>
                <a:srgbClr val="7030A0"/>
              </a:solidFill>
              <a:cs typeface="Arial" pitchFamily="34" charset="0"/>
              <a:hlinkClick r:id="rId4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900" b="1" i="1" dirty="0">
                <a:solidFill>
                  <a:srgbClr val="7030A0"/>
                </a:solidFill>
                <a:cs typeface="Arial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2020</a:t>
            </a:r>
            <a:r>
              <a:rPr lang="ko-KR" altLang="en-US" sz="900" b="1" i="1" dirty="0">
                <a:solidFill>
                  <a:srgbClr val="7030A0"/>
                </a:solidFill>
                <a:cs typeface="Arial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년 아파트 가격과 남녀 성비 지도로 시각화</a:t>
            </a:r>
            <a:endParaRPr lang="en-US" altLang="ko-KR" sz="900" b="1" i="1" dirty="0">
              <a:solidFill>
                <a:srgbClr val="7030A0"/>
              </a:solidFill>
              <a:cs typeface="Arial" pitchFamily="34" charset="0"/>
            </a:endParaRPr>
          </a:p>
          <a:p>
            <a:endParaRPr lang="en-US" altLang="ko-KR" sz="900" b="1" i="1" dirty="0">
              <a:solidFill>
                <a:srgbClr val="7030A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303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1779662"/>
            <a:ext cx="5436096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63888" y="1419622"/>
            <a:ext cx="5706888" cy="1779606"/>
          </a:xfrm>
        </p:spPr>
        <p:txBody>
          <a:bodyPr/>
          <a:lstStyle/>
          <a:p>
            <a:r>
              <a:rPr lang="ko-KR" altLang="en-US" sz="2400" dirty="0">
                <a:solidFill>
                  <a:schemeClr val="bg1"/>
                </a:solidFill>
              </a:rPr>
              <a:t>서울시 부동산 </a:t>
            </a:r>
            <a:r>
              <a:rPr lang="ko-KR" altLang="en-US" sz="2400" dirty="0" err="1">
                <a:solidFill>
                  <a:schemeClr val="bg1"/>
                </a:solidFill>
              </a:rPr>
              <a:t>실거래가와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여러 경제지표와의 상관관계 </a:t>
            </a:r>
            <a:r>
              <a:rPr lang="en-US" altLang="ko-KR" sz="2400" dirty="0">
                <a:solidFill>
                  <a:schemeClr val="bg1"/>
                </a:solidFill>
              </a:rPr>
              <a:t>(feat.</a:t>
            </a:r>
            <a:r>
              <a:rPr lang="ko-KR" altLang="en-US" sz="2400" dirty="0" err="1">
                <a:solidFill>
                  <a:schemeClr val="bg1"/>
                </a:solidFill>
              </a:rPr>
              <a:t>영끌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698F8CB-AA47-4D57-B3BF-E0D282B129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0690" y="2787871"/>
            <a:ext cx="3168352" cy="28803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(2017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2018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2019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, 2020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1A6DFC3-E648-4C81-A06B-E0EBE1B421BD}"/>
              </a:ext>
            </a:extLst>
          </p:cNvPr>
          <p:cNvSpPr txBox="1">
            <a:spLocks/>
          </p:cNvSpPr>
          <p:nvPr/>
        </p:nvSpPr>
        <p:spPr>
          <a:xfrm>
            <a:off x="4572000" y="2825874"/>
            <a:ext cx="3024336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9168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686;geab8ad306a_0_0"/>
          <p:cNvSpPr txBox="1">
            <a:spLocks noGrp="1"/>
          </p:cNvSpPr>
          <p:nvPr>
            <p:ph type="body" sz="quarter" idx="1"/>
          </p:nvPr>
        </p:nvSpPr>
        <p:spPr>
          <a:xfrm>
            <a:off x="1143000" y="627534"/>
            <a:ext cx="6858000" cy="43200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indent="0" defTabSz="645200">
              <a:spcBef>
                <a:spcPts val="400"/>
              </a:spcBef>
              <a:defRPr sz="2352"/>
            </a:lvl1pPr>
          </a:lstStyle>
          <a:p>
            <a:r>
              <a:rPr dirty="0" err="1"/>
              <a:t>단위면적</a:t>
            </a:r>
            <a:r>
              <a:rPr lang="en-US" dirty="0"/>
              <a:t> </a:t>
            </a:r>
            <a:r>
              <a:rPr dirty="0"/>
              <a:t>당(m^2) </a:t>
            </a:r>
            <a:r>
              <a:rPr dirty="0" err="1"/>
              <a:t>아파트</a:t>
            </a:r>
            <a:r>
              <a:rPr lang="en-US" dirty="0"/>
              <a:t> </a:t>
            </a:r>
            <a:r>
              <a:rPr dirty="0" err="1"/>
              <a:t>가격</a:t>
            </a:r>
            <a:endParaRPr dirty="0"/>
          </a:p>
        </p:txBody>
      </p:sp>
      <p:pic>
        <p:nvPicPr>
          <p:cNvPr id="749" name="Google Shape;688;geab8ad306a_0_0" descr="Google Shape;688;geab8ad306a_0_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630"/>
            <a:ext cx="9144000" cy="3651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10;geab8ad306a_0_30"/>
          <p:cNvSpPr txBox="1">
            <a:spLocks noGrp="1"/>
          </p:cNvSpPr>
          <p:nvPr>
            <p:ph type="body" sz="quarter" idx="1"/>
          </p:nvPr>
        </p:nvSpPr>
        <p:spPr>
          <a:xfrm>
            <a:off x="1142999" y="483518"/>
            <a:ext cx="6858002" cy="432003"/>
          </a:xfrm>
          <a:prstGeom prst="rect">
            <a:avLst/>
          </a:prstGeom>
        </p:spPr>
        <p:txBody>
          <a:bodyPr>
            <a:noAutofit/>
          </a:bodyPr>
          <a:lstStyle>
            <a:lvl1pPr indent="0" defTabSz="645200">
              <a:spcBef>
                <a:spcPts val="400"/>
              </a:spcBef>
              <a:defRPr sz="2352"/>
            </a:lvl1pPr>
          </a:lstStyle>
          <a:p>
            <a:r>
              <a:rPr sz="2600" dirty="0" err="1"/>
              <a:t>코스피와</a:t>
            </a:r>
            <a:r>
              <a:rPr sz="2600" dirty="0"/>
              <a:t> </a:t>
            </a:r>
            <a:r>
              <a:rPr sz="2600" dirty="0" err="1"/>
              <a:t>아파트</a:t>
            </a:r>
            <a:r>
              <a:rPr sz="2600" dirty="0"/>
              <a:t> </a:t>
            </a:r>
            <a:r>
              <a:rPr sz="2600" dirty="0" err="1"/>
              <a:t>실거래가</a:t>
            </a:r>
            <a:r>
              <a:rPr sz="2600" dirty="0"/>
              <a:t> </a:t>
            </a:r>
            <a:r>
              <a:rPr sz="2600" dirty="0" err="1"/>
              <a:t>추이</a:t>
            </a:r>
            <a:endParaRPr sz="2600" dirty="0"/>
          </a:p>
        </p:txBody>
      </p:sp>
      <p:pic>
        <p:nvPicPr>
          <p:cNvPr id="752" name="Google Shape;712;geab8ad306a_0_30" descr="Google Shape;712;geab8ad306a_0_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97894"/>
            <a:ext cx="8856984" cy="3522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변동성이 심한 주식의 특성상…"/>
          <p:cNvSpPr txBox="1"/>
          <p:nvPr/>
        </p:nvSpPr>
        <p:spPr>
          <a:xfrm>
            <a:off x="755576" y="1968541"/>
            <a:ext cx="3312368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355599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 defTabSz="355599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변동성이</a:t>
            </a:r>
            <a:r>
              <a:rPr dirty="0"/>
              <a:t> </a:t>
            </a:r>
            <a:r>
              <a:rPr dirty="0" err="1"/>
              <a:t>심한</a:t>
            </a:r>
            <a:r>
              <a:rPr dirty="0"/>
              <a:t> </a:t>
            </a:r>
            <a:r>
              <a:rPr dirty="0" err="1"/>
              <a:t>주식의</a:t>
            </a:r>
            <a:r>
              <a:rPr dirty="0"/>
              <a:t> </a:t>
            </a:r>
            <a:r>
              <a:rPr dirty="0" err="1"/>
              <a:t>특성상</a:t>
            </a:r>
            <a:endParaRPr lang="en-US" dirty="0"/>
          </a:p>
          <a:p>
            <a:pPr defTabSz="355599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 </a:t>
            </a:r>
          </a:p>
          <a:p>
            <a:pPr defTabSz="355599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월간</a:t>
            </a:r>
            <a:r>
              <a:rPr dirty="0"/>
              <a:t> </a:t>
            </a:r>
            <a:r>
              <a:rPr dirty="0" err="1"/>
              <a:t>단위가</a:t>
            </a:r>
            <a:r>
              <a:rPr dirty="0"/>
              <a:t> </a:t>
            </a:r>
            <a:r>
              <a:rPr dirty="0" err="1"/>
              <a:t>아닌</a:t>
            </a:r>
            <a:r>
              <a:rPr dirty="0"/>
              <a:t> 1년 </a:t>
            </a:r>
            <a:r>
              <a:rPr dirty="0" err="1"/>
              <a:t>단위로</a:t>
            </a:r>
            <a:r>
              <a:rPr dirty="0"/>
              <a:t> </a:t>
            </a:r>
            <a:r>
              <a:rPr dirty="0" err="1"/>
              <a:t>상관계수를</a:t>
            </a:r>
            <a:r>
              <a:rPr dirty="0"/>
              <a:t> </a:t>
            </a:r>
            <a:r>
              <a:rPr dirty="0" err="1"/>
              <a:t>도출</a:t>
            </a:r>
            <a:endParaRPr dirty="0"/>
          </a:p>
          <a:p>
            <a:pPr defTabSz="355599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 defTabSz="355599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(2017년부터 5개년간 </a:t>
            </a:r>
            <a:r>
              <a:rPr dirty="0" err="1"/>
              <a:t>매년</a:t>
            </a:r>
            <a:r>
              <a:rPr dirty="0"/>
              <a:t> 1월 1일을 </a:t>
            </a:r>
            <a:r>
              <a:rPr dirty="0" err="1"/>
              <a:t>기준</a:t>
            </a:r>
            <a:r>
              <a:rPr dirty="0"/>
              <a:t>)</a:t>
            </a:r>
          </a:p>
          <a:p>
            <a:pPr defTabSz="355599">
              <a:defRPr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 </a:t>
            </a:r>
          </a:p>
        </p:txBody>
      </p:sp>
      <p:pic>
        <p:nvPicPr>
          <p:cNvPr id="7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500" y="1061156"/>
            <a:ext cx="4740713" cy="3199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2. 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팀 구성 및 역할분담 </a:t>
            </a:r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(1)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10259" y="1078766"/>
            <a:ext cx="2448272" cy="3579982"/>
            <a:chOff x="548488" y="1563637"/>
            <a:chExt cx="2376264" cy="2952329"/>
          </a:xfrm>
        </p:grpSpPr>
        <p:sp>
          <p:nvSpPr>
            <p:cNvPr id="24" name="TextBox 23"/>
            <p:cNvSpPr txBox="1"/>
            <p:nvPr/>
          </p:nvSpPr>
          <p:spPr>
            <a:xfrm>
              <a:off x="548488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endParaRPr>
            </a:p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1.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서울시 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년도별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 고령화 데이터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전처리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endParaRPr>
            </a:p>
            <a:p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endParaRPr>
            </a:p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2.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부동산 데이터 시각화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endParaRPr>
            </a:p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(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막대 그래프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,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산점도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)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및 지도에 표시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endParaRPr>
            </a:p>
            <a:p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endParaRPr>
            </a:p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3.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고령화 데이터 시각화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endParaRPr>
            </a:p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(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막대 그래프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,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산점도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)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및 지도에 표시</a:t>
              </a:r>
            </a:p>
            <a:p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endParaRPr>
            </a:p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4.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고령화 데이터와 부동산 가격 간의 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endParaRPr>
            </a:p>
            <a:p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상관관계 분석</a:t>
              </a:r>
            </a:p>
            <a:p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endParaRPr>
            </a:p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5. PPT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작성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22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김 문 혁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 장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3275856" y="1078766"/>
            <a:ext cx="2520280" cy="3579980"/>
            <a:chOff x="548488" y="1563638"/>
            <a:chExt cx="2376264" cy="2966532"/>
          </a:xfrm>
        </p:grpSpPr>
        <p:sp>
          <p:nvSpPr>
            <p:cNvPr id="32" name="TextBox 31"/>
            <p:cNvSpPr txBox="1"/>
            <p:nvPr/>
          </p:nvSpPr>
          <p:spPr>
            <a:xfrm>
              <a:off x="548488" y="1577842"/>
              <a:ext cx="2376264" cy="29523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1000" dirty="0">
                <a:solidFill>
                  <a:srgbClr val="3F3F3F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000" dirty="0">
                  <a:solidFill>
                    <a:srgbClr val="3F3F3F"/>
                  </a:solidFill>
                </a:rPr>
                <a:t>1.</a:t>
              </a:r>
              <a:r>
                <a:rPr lang="ko-KR" altLang="en-US" sz="1000" dirty="0">
                  <a:solidFill>
                    <a:srgbClr val="3F3F3F"/>
                  </a:solidFill>
                </a:rPr>
                <a:t>서울시 아파트 실거래가 데이터 수집 및 월별</a:t>
              </a:r>
              <a:r>
                <a:rPr lang="en-US" altLang="ko-KR" sz="1000" dirty="0">
                  <a:solidFill>
                    <a:srgbClr val="3F3F3F"/>
                  </a:solidFill>
                </a:rPr>
                <a:t>/</a:t>
              </a:r>
              <a:r>
                <a:rPr lang="ko-KR" altLang="en-US" sz="1000" dirty="0">
                  <a:solidFill>
                    <a:srgbClr val="3F3F3F"/>
                  </a:solidFill>
                </a:rPr>
                <a:t>구별로 데이터 </a:t>
              </a:r>
              <a:r>
                <a:rPr lang="ko-KR" altLang="en-US" sz="1000" dirty="0" err="1">
                  <a:solidFill>
                    <a:srgbClr val="3F3F3F"/>
                  </a:solidFill>
                </a:rPr>
                <a:t>전처리</a:t>
              </a:r>
              <a:endParaRPr lang="ko-KR" altLang="en-US" sz="1000" dirty="0">
                <a:solidFill>
                  <a:srgbClr val="3F3F3F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000" dirty="0">
                  <a:solidFill>
                    <a:srgbClr val="3F3F3F"/>
                  </a:solidFill>
                </a:rPr>
                <a:t>(2011</a:t>
              </a:r>
              <a:r>
                <a:rPr lang="ko-KR" altLang="en-US" sz="1000" dirty="0">
                  <a:solidFill>
                    <a:srgbClr val="3F3F3F"/>
                  </a:solidFill>
                </a:rPr>
                <a:t>년</a:t>
              </a:r>
              <a:r>
                <a:rPr lang="en-US" altLang="ko-KR" sz="1000" dirty="0">
                  <a:solidFill>
                    <a:srgbClr val="3F3F3F"/>
                  </a:solidFill>
                </a:rPr>
                <a:t>~ 2021</a:t>
              </a:r>
              <a:r>
                <a:rPr lang="ko-KR" altLang="en-US" sz="1000" dirty="0">
                  <a:solidFill>
                    <a:srgbClr val="3F3F3F"/>
                  </a:solidFill>
                </a:rPr>
                <a:t>년</a:t>
              </a:r>
              <a:r>
                <a:rPr lang="en-US" altLang="ko-KR" sz="1000" dirty="0">
                  <a:solidFill>
                    <a:srgbClr val="3F3F3F"/>
                  </a:solidFill>
                </a:rPr>
                <a:t>)</a:t>
              </a:r>
              <a:endParaRPr lang="ko-KR" altLang="en-US" sz="1000" dirty="0">
                <a:solidFill>
                  <a:srgbClr val="3F3F3F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sz="1000" dirty="0">
                <a:solidFill>
                  <a:srgbClr val="3F3F3F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000" dirty="0">
                  <a:solidFill>
                    <a:srgbClr val="3F3F3F"/>
                  </a:solidFill>
                </a:rPr>
                <a:t>2.</a:t>
              </a:r>
              <a:r>
                <a:rPr lang="ko-KR" altLang="en-US" sz="1000" dirty="0">
                  <a:solidFill>
                    <a:srgbClr val="3F3F3F"/>
                  </a:solidFill>
                </a:rPr>
                <a:t>서울시 자치구별 비만도 자료 수집 및 </a:t>
              </a:r>
              <a:r>
                <a:rPr lang="ko-KR" altLang="en-US" sz="1000" dirty="0" err="1">
                  <a:solidFill>
                    <a:srgbClr val="3F3F3F"/>
                  </a:solidFill>
                </a:rPr>
                <a:t>전처리</a:t>
              </a:r>
              <a:r>
                <a:rPr lang="ko-KR" altLang="en-US" sz="1000" dirty="0">
                  <a:solidFill>
                    <a:srgbClr val="3F3F3F"/>
                  </a:solidFill>
                </a:rPr>
                <a:t> </a:t>
              </a:r>
              <a:r>
                <a:rPr lang="en-US" altLang="ko-KR" sz="1000" dirty="0">
                  <a:solidFill>
                    <a:srgbClr val="3F3F3F"/>
                  </a:solidFill>
                </a:rPr>
                <a:t>( 2019</a:t>
              </a:r>
              <a:r>
                <a:rPr lang="ko-KR" altLang="en-US" sz="1000" dirty="0">
                  <a:solidFill>
                    <a:srgbClr val="3F3F3F"/>
                  </a:solidFill>
                </a:rPr>
                <a:t>년 </a:t>
              </a:r>
              <a:r>
                <a:rPr lang="en-US" altLang="ko-KR" sz="1000" dirty="0">
                  <a:solidFill>
                    <a:srgbClr val="3F3F3F"/>
                  </a:solidFill>
                </a:rPr>
                <a:t>)</a:t>
              </a:r>
              <a:endParaRPr lang="ko-KR" altLang="en-US" sz="1000" dirty="0">
                <a:solidFill>
                  <a:srgbClr val="3F3F3F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sz="1000" dirty="0">
                <a:solidFill>
                  <a:srgbClr val="3F3F3F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000" dirty="0">
                  <a:solidFill>
                    <a:srgbClr val="3F3F3F"/>
                  </a:solidFill>
                </a:rPr>
                <a:t>3. </a:t>
              </a:r>
              <a:r>
                <a:rPr lang="ko-KR" altLang="en-US" sz="1000" dirty="0">
                  <a:solidFill>
                    <a:srgbClr val="3F3F3F"/>
                  </a:solidFill>
                </a:rPr>
                <a:t>서울시 자치구별 인구밀도 자료 수집 및 </a:t>
              </a:r>
              <a:r>
                <a:rPr lang="ko-KR" altLang="en-US" sz="1000" dirty="0" err="1">
                  <a:solidFill>
                    <a:srgbClr val="3F3F3F"/>
                  </a:solidFill>
                </a:rPr>
                <a:t>전처리</a:t>
              </a:r>
              <a:r>
                <a:rPr lang="ko-KR" altLang="en-US" sz="1000" dirty="0">
                  <a:solidFill>
                    <a:srgbClr val="3F3F3F"/>
                  </a:solidFill>
                </a:rPr>
                <a:t> </a:t>
              </a:r>
              <a:r>
                <a:rPr lang="en-US" altLang="ko-KR" sz="1000" dirty="0">
                  <a:solidFill>
                    <a:srgbClr val="3F3F3F"/>
                  </a:solidFill>
                </a:rPr>
                <a:t>(2019</a:t>
              </a:r>
              <a:r>
                <a:rPr lang="ko-KR" altLang="en-US" sz="1000" dirty="0">
                  <a:solidFill>
                    <a:srgbClr val="3F3F3F"/>
                  </a:solidFill>
                </a:rPr>
                <a:t>년</a:t>
              </a:r>
              <a:r>
                <a:rPr lang="en-US" altLang="ko-KR" sz="1000" dirty="0">
                  <a:solidFill>
                    <a:srgbClr val="3F3F3F"/>
                  </a:solidFill>
                </a:rPr>
                <a:t>)</a:t>
              </a:r>
              <a:endParaRPr lang="ko-KR" altLang="en-US" sz="1000" dirty="0">
                <a:solidFill>
                  <a:srgbClr val="3F3F3F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sz="1000" dirty="0">
                <a:solidFill>
                  <a:srgbClr val="3F3F3F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000" dirty="0">
                  <a:solidFill>
                    <a:srgbClr val="3F3F3F"/>
                  </a:solidFill>
                </a:rPr>
                <a:t>4. </a:t>
              </a:r>
              <a:r>
                <a:rPr lang="ko-KR" altLang="en-US" sz="1000" dirty="0">
                  <a:solidFill>
                    <a:srgbClr val="3F3F3F"/>
                  </a:solidFill>
                </a:rPr>
                <a:t>서울시 아파트 </a:t>
              </a:r>
              <a:r>
                <a:rPr lang="ko-KR" altLang="en-US" sz="1000" dirty="0" err="1">
                  <a:solidFill>
                    <a:srgbClr val="3F3F3F"/>
                  </a:solidFill>
                </a:rPr>
                <a:t>실거래가와</a:t>
              </a:r>
              <a:r>
                <a:rPr lang="ko-KR" altLang="en-US" sz="1000" dirty="0">
                  <a:solidFill>
                    <a:srgbClr val="3F3F3F"/>
                  </a:solidFill>
                </a:rPr>
                <a:t> 서울시 </a:t>
              </a:r>
              <a:r>
                <a:rPr lang="ko-KR" altLang="en-US" sz="1000" dirty="0" err="1">
                  <a:solidFill>
                    <a:srgbClr val="3F3F3F"/>
                  </a:solidFill>
                </a:rPr>
                <a:t>주택담보대출량</a:t>
              </a:r>
              <a:r>
                <a:rPr lang="en-US" altLang="ko-KR" sz="1000" dirty="0">
                  <a:solidFill>
                    <a:srgbClr val="3F3F3F"/>
                  </a:solidFill>
                </a:rPr>
                <a:t>,</a:t>
              </a:r>
              <a:r>
                <a:rPr lang="ko-KR" altLang="en-US" sz="1000" dirty="0" err="1">
                  <a:solidFill>
                    <a:srgbClr val="3F3F3F"/>
                  </a:solidFill>
                </a:rPr>
                <a:t>주택담보대출량</a:t>
              </a:r>
              <a:r>
                <a:rPr lang="ko-KR" altLang="en-US" sz="1000" dirty="0">
                  <a:solidFill>
                    <a:srgbClr val="3F3F3F"/>
                  </a:solidFill>
                </a:rPr>
                <a:t> 이자율</a:t>
              </a:r>
              <a:r>
                <a:rPr lang="en-US" altLang="ko-KR" sz="1000" dirty="0">
                  <a:solidFill>
                    <a:srgbClr val="3F3F3F"/>
                  </a:solidFill>
                </a:rPr>
                <a:t>, </a:t>
              </a:r>
              <a:r>
                <a:rPr lang="ko-KR" altLang="en-US" sz="1000" dirty="0">
                  <a:solidFill>
                    <a:srgbClr val="3F3F3F"/>
                  </a:solidFill>
                </a:rPr>
                <a:t>코스피지수</a:t>
              </a:r>
              <a:r>
                <a:rPr lang="en-US" altLang="ko-KR" sz="1000" dirty="0">
                  <a:solidFill>
                    <a:srgbClr val="3F3F3F"/>
                  </a:solidFill>
                </a:rPr>
                <a:t>, </a:t>
              </a:r>
              <a:r>
                <a:rPr lang="ko-KR" altLang="en-US" sz="1000" dirty="0">
                  <a:solidFill>
                    <a:srgbClr val="3F3F3F"/>
                  </a:solidFill>
                </a:rPr>
                <a:t>환율 자료 통합 및 시계열 시각화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Rectangle 14"/>
            <p:cNvSpPr/>
            <p:nvPr/>
          </p:nvSpPr>
          <p:spPr>
            <a:xfrm>
              <a:off x="683568" y="378156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5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36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김 희 진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7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algn="ctr">
                  <a:buNone/>
                </a:pPr>
                <a:endPara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algn="ctr">
                  <a:buNone/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 원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</a:p>
              <a:p>
                <a:pPr marL="0" indent="0" algn="ctr">
                  <a:buNone/>
                </a:pPr>
                <a:endPara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 algn="ctr">
                  <a:buNone/>
                </a:pPr>
                <a:endParaRPr 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38" name="그룹 37"/>
          <p:cNvGrpSpPr/>
          <p:nvPr/>
        </p:nvGrpSpPr>
        <p:grpSpPr>
          <a:xfrm>
            <a:off x="6241452" y="1078766"/>
            <a:ext cx="2651028" cy="3562839"/>
            <a:chOff x="548488" y="1563637"/>
            <a:chExt cx="2376264" cy="2952329"/>
          </a:xfrm>
        </p:grpSpPr>
        <p:sp>
          <p:nvSpPr>
            <p:cNvPr id="39" name="TextBox 38"/>
            <p:cNvSpPr txBox="1"/>
            <p:nvPr/>
          </p:nvSpPr>
          <p:spPr>
            <a:xfrm>
              <a:off x="548488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2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43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문 세 웅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 원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25" name="코스피, 담보대출량, 환율 관련 통계 수집…"/>
          <p:cNvSpPr txBox="1"/>
          <p:nvPr/>
        </p:nvSpPr>
        <p:spPr>
          <a:xfrm>
            <a:off x="6241503" y="1106918"/>
            <a:ext cx="2592238" cy="224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160421" indent="-160421">
              <a:buSzPct val="100000"/>
              <a:buAutoNum type="arabicPeriod"/>
              <a:defRPr sz="1200">
                <a:solidFill>
                  <a:srgbClr val="404040"/>
                </a:solidFill>
              </a:defRPr>
            </a:pPr>
            <a:endParaRPr lang="en-US" sz="1000" dirty="0"/>
          </a:p>
          <a:p>
            <a:pPr marL="160421" indent="-160421">
              <a:buSzPct val="100000"/>
              <a:buAutoNum type="arabicPeriod"/>
              <a:defRPr sz="1200">
                <a:solidFill>
                  <a:srgbClr val="404040"/>
                </a:solidFill>
              </a:defRPr>
            </a:pPr>
            <a:r>
              <a:rPr sz="1000" dirty="0" err="1"/>
              <a:t>코스피</a:t>
            </a:r>
            <a:r>
              <a:rPr sz="1000" dirty="0"/>
              <a:t>, </a:t>
            </a:r>
            <a:r>
              <a:rPr sz="1000" dirty="0" err="1"/>
              <a:t>담보대출량</a:t>
            </a:r>
            <a:r>
              <a:rPr sz="1000" dirty="0"/>
              <a:t>, </a:t>
            </a:r>
            <a:r>
              <a:rPr sz="1000" dirty="0" err="1"/>
              <a:t>환율</a:t>
            </a:r>
            <a:r>
              <a:rPr sz="1000" dirty="0"/>
              <a:t> </a:t>
            </a:r>
            <a:r>
              <a:rPr sz="1000" dirty="0" err="1"/>
              <a:t>관련</a:t>
            </a:r>
            <a:r>
              <a:rPr sz="1000" dirty="0"/>
              <a:t> </a:t>
            </a:r>
            <a:r>
              <a:rPr sz="1000" dirty="0" err="1"/>
              <a:t>통계</a:t>
            </a:r>
            <a:r>
              <a:rPr sz="1000" dirty="0"/>
              <a:t> </a:t>
            </a:r>
            <a:r>
              <a:rPr sz="1000" dirty="0" err="1"/>
              <a:t>수집</a:t>
            </a:r>
            <a:endParaRPr lang="en-US" sz="1000" dirty="0"/>
          </a:p>
          <a:p>
            <a:pPr marL="160421" indent="-160421">
              <a:buSzPct val="100000"/>
              <a:buAutoNum type="arabicPeriod"/>
              <a:defRPr sz="1200">
                <a:solidFill>
                  <a:srgbClr val="404040"/>
                </a:solidFill>
              </a:defRPr>
            </a:pPr>
            <a:endParaRPr lang="en-US" sz="1000" dirty="0"/>
          </a:p>
          <a:p>
            <a:pPr marL="160421" indent="-160421">
              <a:buSzPct val="100000"/>
              <a:buAutoNum type="arabicPeriod"/>
              <a:defRPr sz="1200">
                <a:solidFill>
                  <a:srgbClr val="404040"/>
                </a:solidFill>
              </a:defRPr>
            </a:pPr>
            <a:endParaRPr sz="1000" dirty="0"/>
          </a:p>
          <a:p>
            <a:pPr marL="160421" indent="-160421">
              <a:buSzPct val="100000"/>
              <a:buAutoNum type="arabicPeriod"/>
              <a:defRPr sz="1200">
                <a:solidFill>
                  <a:srgbClr val="404040"/>
                </a:solidFill>
              </a:defRPr>
            </a:pPr>
            <a:r>
              <a:rPr sz="1000" dirty="0" err="1"/>
              <a:t>관련</a:t>
            </a:r>
            <a:r>
              <a:rPr sz="1000" dirty="0"/>
              <a:t> </a:t>
            </a:r>
            <a:r>
              <a:rPr sz="1000" dirty="0" err="1"/>
              <a:t>데이터</a:t>
            </a:r>
            <a:r>
              <a:rPr sz="1000" dirty="0"/>
              <a:t> </a:t>
            </a:r>
            <a:r>
              <a:rPr sz="1000" dirty="0" err="1"/>
              <a:t>전처리</a:t>
            </a:r>
            <a:endParaRPr lang="en-US" sz="1000" dirty="0"/>
          </a:p>
          <a:p>
            <a:pPr marL="160421" indent="-160421">
              <a:buSzPct val="100000"/>
              <a:buAutoNum type="arabicPeriod"/>
              <a:defRPr sz="1200">
                <a:solidFill>
                  <a:srgbClr val="404040"/>
                </a:solidFill>
              </a:defRPr>
            </a:pPr>
            <a:endParaRPr lang="en-US" sz="1000" dirty="0"/>
          </a:p>
          <a:p>
            <a:pPr marL="160421" indent="-160421">
              <a:buSzPct val="100000"/>
              <a:buAutoNum type="arabicPeriod"/>
              <a:defRPr sz="1200">
                <a:solidFill>
                  <a:srgbClr val="404040"/>
                </a:solidFill>
              </a:defRPr>
            </a:pPr>
            <a:endParaRPr sz="1000" dirty="0"/>
          </a:p>
          <a:p>
            <a:pPr marL="160421" indent="-160421">
              <a:buSzPct val="100000"/>
              <a:buAutoNum type="arabicPeriod"/>
              <a:defRPr sz="1200">
                <a:solidFill>
                  <a:srgbClr val="404040"/>
                </a:solidFill>
              </a:defRPr>
            </a:pPr>
            <a:r>
              <a:rPr sz="1000" dirty="0" err="1"/>
              <a:t>히트맵과</a:t>
            </a:r>
            <a:r>
              <a:rPr sz="1000" dirty="0"/>
              <a:t> </a:t>
            </a:r>
            <a:r>
              <a:rPr sz="1000" dirty="0" err="1"/>
              <a:t>막대그래프를</a:t>
            </a:r>
            <a:r>
              <a:rPr sz="1000" dirty="0"/>
              <a:t> </a:t>
            </a:r>
            <a:r>
              <a:rPr sz="1000" dirty="0" err="1"/>
              <a:t>통한</a:t>
            </a:r>
            <a:r>
              <a:rPr sz="1000" dirty="0"/>
              <a:t> </a:t>
            </a:r>
            <a:r>
              <a:rPr sz="1000" dirty="0" err="1"/>
              <a:t>시각화</a:t>
            </a:r>
            <a:endParaRPr lang="en-US" sz="1000" dirty="0"/>
          </a:p>
          <a:p>
            <a:pPr marL="160421" indent="-160421">
              <a:buSzPct val="100000"/>
              <a:buAutoNum type="arabicPeriod"/>
              <a:defRPr sz="1200">
                <a:solidFill>
                  <a:srgbClr val="404040"/>
                </a:solidFill>
              </a:defRPr>
            </a:pPr>
            <a:endParaRPr lang="en-US" sz="1000" dirty="0"/>
          </a:p>
          <a:p>
            <a:pPr marL="160421" indent="-160421">
              <a:buSzPct val="100000"/>
              <a:buAutoNum type="arabicPeriod"/>
              <a:defRPr sz="1200">
                <a:solidFill>
                  <a:srgbClr val="404040"/>
                </a:solidFill>
              </a:defRPr>
            </a:pPr>
            <a:endParaRPr sz="1000" dirty="0"/>
          </a:p>
          <a:p>
            <a:pPr marL="160421" indent="-160421">
              <a:buSzPct val="100000"/>
              <a:buAutoNum type="arabicPeriod"/>
              <a:defRPr sz="1200">
                <a:solidFill>
                  <a:srgbClr val="404040"/>
                </a:solidFill>
              </a:defRPr>
            </a:pPr>
            <a:r>
              <a:rPr sz="1000" dirty="0" err="1"/>
              <a:t>데이터</a:t>
            </a:r>
            <a:r>
              <a:rPr sz="1000" dirty="0"/>
              <a:t> </a:t>
            </a:r>
            <a:r>
              <a:rPr sz="1000" dirty="0" err="1"/>
              <a:t>분석</a:t>
            </a:r>
            <a:r>
              <a:rPr sz="1000" dirty="0"/>
              <a:t> 및 </a:t>
            </a:r>
            <a:r>
              <a:rPr sz="1000" dirty="0" err="1"/>
              <a:t>해석</a:t>
            </a:r>
            <a:endParaRPr lang="en-US" sz="1000" dirty="0"/>
          </a:p>
          <a:p>
            <a:pPr marL="160421" indent="-160421">
              <a:buSzPct val="100000"/>
              <a:buAutoNum type="arabicPeriod"/>
              <a:defRPr sz="1200">
                <a:solidFill>
                  <a:srgbClr val="404040"/>
                </a:solidFill>
              </a:defRPr>
            </a:pPr>
            <a:endParaRPr lang="en-US" sz="1000" dirty="0"/>
          </a:p>
          <a:p>
            <a:pPr marL="160421" indent="-160421">
              <a:buSzPct val="100000"/>
              <a:buAutoNum type="arabicPeriod"/>
              <a:defRPr sz="1200">
                <a:solidFill>
                  <a:srgbClr val="404040"/>
                </a:solidFill>
              </a:defRPr>
            </a:pPr>
            <a:endParaRPr sz="1000" dirty="0"/>
          </a:p>
          <a:p>
            <a:pPr marL="160421" indent="-160421">
              <a:buSzPct val="100000"/>
              <a:buAutoNum type="arabicPeriod"/>
              <a:defRPr sz="1200">
                <a:solidFill>
                  <a:srgbClr val="404040"/>
                </a:solidFill>
              </a:defRPr>
            </a:pPr>
            <a:r>
              <a:rPr sz="1000" dirty="0"/>
              <a:t>PPT </a:t>
            </a:r>
            <a:r>
              <a:rPr sz="1000" dirty="0" err="1"/>
              <a:t>작성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630221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712;geab8ad306a_0_30" descr="Google Shape;712;geab8ad306a_0_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30" y="1320204"/>
            <a:ext cx="3678768" cy="1593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HeatMap.png" descr="Heat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840" y="915567"/>
            <a:ext cx="3155703" cy="2633868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Line"/>
          <p:cNvSpPr/>
          <p:nvPr/>
        </p:nvSpPr>
        <p:spPr>
          <a:xfrm flipV="1">
            <a:off x="5220072" y="2715766"/>
            <a:ext cx="1400218" cy="1152128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  <a:effectLst>
            <a:outerShdw blurRad="38100" dist="12700" dir="54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160" name="코스피는 단기적으로 주식과 상관관계가 없다.…"/>
          <p:cNvSpPr txBox="1"/>
          <p:nvPr/>
        </p:nvSpPr>
        <p:spPr>
          <a:xfrm>
            <a:off x="1280130" y="3542493"/>
            <a:ext cx="6363922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328245" indent="-328245" defTabSz="355599">
              <a:buSzPct val="100000"/>
              <a:buAutoNum type="arabicPeriod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 dirty="0" err="1"/>
              <a:t>코스피는</a:t>
            </a:r>
            <a:r>
              <a:rPr sz="1200" dirty="0"/>
              <a:t> </a:t>
            </a:r>
            <a:r>
              <a:rPr sz="1200" dirty="0" err="1"/>
              <a:t>단기적으로</a:t>
            </a:r>
            <a:r>
              <a:rPr sz="1200" dirty="0"/>
              <a:t> </a:t>
            </a:r>
            <a:r>
              <a:rPr sz="1200" dirty="0" err="1"/>
              <a:t>주식과</a:t>
            </a:r>
            <a:r>
              <a:rPr sz="1200" dirty="0"/>
              <a:t> </a:t>
            </a:r>
            <a:r>
              <a:rPr sz="1200" dirty="0" err="1"/>
              <a:t>상관관계가</a:t>
            </a:r>
            <a:r>
              <a:rPr sz="1200" dirty="0"/>
              <a:t> </a:t>
            </a:r>
            <a:r>
              <a:rPr sz="1200" dirty="0" err="1"/>
              <a:t>없다</a:t>
            </a:r>
            <a:r>
              <a:rPr sz="1200" dirty="0"/>
              <a:t>. </a:t>
            </a:r>
          </a:p>
          <a:p>
            <a:pPr defTabSz="355599"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200" dirty="0"/>
          </a:p>
          <a:p>
            <a:pPr defTabSz="355599"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 dirty="0"/>
              <a:t>-&gt; </a:t>
            </a:r>
            <a:r>
              <a:rPr sz="1200" dirty="0" err="1"/>
              <a:t>의문점</a:t>
            </a:r>
            <a:r>
              <a:rPr sz="1200" dirty="0"/>
              <a:t>: </a:t>
            </a:r>
            <a:r>
              <a:rPr sz="1200" dirty="0" err="1"/>
              <a:t>시중에</a:t>
            </a:r>
            <a:r>
              <a:rPr sz="1200" dirty="0"/>
              <a:t> </a:t>
            </a:r>
            <a:r>
              <a:rPr sz="1200" dirty="0" err="1"/>
              <a:t>통화량이</a:t>
            </a:r>
            <a:r>
              <a:rPr sz="1200" dirty="0"/>
              <a:t> </a:t>
            </a:r>
            <a:r>
              <a:rPr sz="1200" dirty="0" err="1"/>
              <a:t>많아지면</a:t>
            </a:r>
            <a:r>
              <a:rPr sz="1200" dirty="0"/>
              <a:t> </a:t>
            </a:r>
            <a:r>
              <a:rPr sz="1200" dirty="0" err="1"/>
              <a:t>자산가격</a:t>
            </a:r>
            <a:r>
              <a:rPr lang="en-US" sz="1200" dirty="0"/>
              <a:t> </a:t>
            </a:r>
            <a:r>
              <a:rPr sz="1200" dirty="0"/>
              <a:t>(</a:t>
            </a:r>
            <a:r>
              <a:rPr sz="1200" dirty="0" err="1"/>
              <a:t>부동산</a:t>
            </a:r>
            <a:r>
              <a:rPr sz="1200" dirty="0"/>
              <a:t>, </a:t>
            </a:r>
            <a:r>
              <a:rPr sz="1200" dirty="0" err="1"/>
              <a:t>주식</a:t>
            </a:r>
            <a:r>
              <a:rPr sz="1200" dirty="0"/>
              <a:t> 둘</a:t>
            </a:r>
            <a:r>
              <a:rPr lang="en-US" sz="1200" dirty="0"/>
              <a:t> </a:t>
            </a:r>
            <a:r>
              <a:rPr sz="1200" dirty="0"/>
              <a:t>다)이 </a:t>
            </a:r>
            <a:r>
              <a:rPr sz="1200" dirty="0" err="1"/>
              <a:t>같이</a:t>
            </a:r>
            <a:r>
              <a:rPr sz="1200" dirty="0"/>
              <a:t> </a:t>
            </a:r>
            <a:r>
              <a:rPr sz="1200" dirty="0" err="1"/>
              <a:t>상승하는</a:t>
            </a:r>
            <a:r>
              <a:rPr sz="1200" dirty="0"/>
              <a:t> 것 </a:t>
            </a:r>
            <a:r>
              <a:rPr sz="1200" dirty="0" err="1"/>
              <a:t>아냐</a:t>
            </a:r>
            <a:r>
              <a:rPr sz="1200" dirty="0"/>
              <a:t>? </a:t>
            </a:r>
          </a:p>
          <a:p>
            <a:pPr defTabSz="355599"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200" dirty="0"/>
          </a:p>
          <a:p>
            <a:pPr defTabSz="355599"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 dirty="0"/>
              <a:t>-&gt;</a:t>
            </a:r>
            <a:r>
              <a:rPr lang="en-US" sz="1200" dirty="0"/>
              <a:t> </a:t>
            </a:r>
            <a:r>
              <a:rPr sz="1200" dirty="0" err="1"/>
              <a:t>실제로</a:t>
            </a:r>
            <a:r>
              <a:rPr sz="1200" dirty="0"/>
              <a:t> </a:t>
            </a:r>
            <a:r>
              <a:rPr sz="1200" dirty="0" err="1"/>
              <a:t>그래프를</a:t>
            </a:r>
            <a:r>
              <a:rPr sz="1200" dirty="0"/>
              <a:t> </a:t>
            </a:r>
            <a:r>
              <a:rPr sz="1200" dirty="0" err="1"/>
              <a:t>보면</a:t>
            </a:r>
            <a:r>
              <a:rPr sz="1200" dirty="0"/>
              <a:t> </a:t>
            </a:r>
            <a:r>
              <a:rPr sz="1200" dirty="0" err="1"/>
              <a:t>장기적으로</a:t>
            </a:r>
            <a:r>
              <a:rPr sz="1200" dirty="0"/>
              <a:t> </a:t>
            </a:r>
            <a:r>
              <a:rPr sz="1200" dirty="0" err="1"/>
              <a:t>비한</a:t>
            </a:r>
            <a:r>
              <a:rPr sz="1200" dirty="0"/>
              <a:t> </a:t>
            </a:r>
            <a:r>
              <a:rPr sz="1200" dirty="0" err="1"/>
              <a:t>추세를</a:t>
            </a:r>
            <a:r>
              <a:rPr sz="1200" dirty="0"/>
              <a:t> </a:t>
            </a:r>
            <a:r>
              <a:rPr sz="1200" dirty="0" err="1"/>
              <a:t>보임을</a:t>
            </a:r>
            <a:r>
              <a:rPr sz="1200" dirty="0"/>
              <a:t> </a:t>
            </a:r>
            <a:r>
              <a:rPr sz="1200" dirty="0" err="1"/>
              <a:t>확인</a:t>
            </a:r>
            <a:endParaRPr sz="1200" dirty="0"/>
          </a:p>
        </p:txBody>
      </p:sp>
      <p:sp>
        <p:nvSpPr>
          <p:cNvPr id="161" name="Line"/>
          <p:cNvSpPr/>
          <p:nvPr/>
        </p:nvSpPr>
        <p:spPr>
          <a:xfrm flipV="1">
            <a:off x="1665561" y="1428353"/>
            <a:ext cx="3107604" cy="954999"/>
          </a:xfrm>
          <a:prstGeom prst="line">
            <a:avLst/>
          </a:prstGeom>
          <a:ln w="12700">
            <a:solidFill>
              <a:srgbClr val="FF2600"/>
            </a:solidFill>
            <a:prstDash val="dot"/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162" name="Line"/>
          <p:cNvSpPr/>
          <p:nvPr/>
        </p:nvSpPr>
        <p:spPr>
          <a:xfrm flipV="1">
            <a:off x="1647832" y="1371944"/>
            <a:ext cx="3143063" cy="1173743"/>
          </a:xfrm>
          <a:prstGeom prst="line">
            <a:avLst/>
          </a:prstGeom>
          <a:ln w="38100">
            <a:solidFill>
              <a:srgbClr val="0070C0"/>
            </a:solidFill>
            <a:custDash>
              <a:ds d="200000" sp="200000"/>
            </a:custDash>
            <a:miter lim="400000"/>
          </a:ln>
          <a:effectLst>
            <a:outerShdw blurRad="330200" dist="12700" dir="5400000" rotWithShape="0">
              <a:srgbClr val="FFFFFF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변동성이 심한 주식의 특성상…"/>
          <p:cNvSpPr txBox="1"/>
          <p:nvPr/>
        </p:nvSpPr>
        <p:spPr>
          <a:xfrm>
            <a:off x="304351" y="1851670"/>
            <a:ext cx="3810338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defTabSz="355599"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200" dirty="0"/>
          </a:p>
          <a:p>
            <a:pPr defTabSz="355599"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 dirty="0" err="1"/>
              <a:t>변동성이</a:t>
            </a:r>
            <a:r>
              <a:rPr sz="1200" dirty="0"/>
              <a:t> </a:t>
            </a:r>
            <a:r>
              <a:rPr sz="1200" dirty="0" err="1"/>
              <a:t>심한</a:t>
            </a:r>
            <a:r>
              <a:rPr sz="1200" dirty="0"/>
              <a:t> </a:t>
            </a:r>
            <a:r>
              <a:rPr sz="1200" dirty="0" err="1"/>
              <a:t>주식의</a:t>
            </a:r>
            <a:r>
              <a:rPr sz="1200" dirty="0"/>
              <a:t> </a:t>
            </a:r>
            <a:r>
              <a:rPr sz="1200" dirty="0" err="1"/>
              <a:t>특성상</a:t>
            </a:r>
            <a:r>
              <a:rPr sz="1200" dirty="0"/>
              <a:t> </a:t>
            </a:r>
            <a:endParaRPr lang="en-US" sz="1200" dirty="0"/>
          </a:p>
          <a:p>
            <a:pPr defTabSz="355599"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200" dirty="0"/>
          </a:p>
          <a:p>
            <a:pPr defTabSz="355599"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 dirty="0" err="1"/>
              <a:t>월간</a:t>
            </a:r>
            <a:r>
              <a:rPr sz="1200" dirty="0"/>
              <a:t> </a:t>
            </a:r>
            <a:r>
              <a:rPr sz="1200" dirty="0" err="1"/>
              <a:t>단위가</a:t>
            </a:r>
            <a:r>
              <a:rPr sz="1200" dirty="0"/>
              <a:t> </a:t>
            </a:r>
            <a:r>
              <a:rPr sz="1200" dirty="0" err="1"/>
              <a:t>아닌</a:t>
            </a:r>
            <a:r>
              <a:rPr sz="1200" dirty="0"/>
              <a:t> 1년 </a:t>
            </a:r>
            <a:r>
              <a:rPr sz="1200" dirty="0" err="1"/>
              <a:t>단위로</a:t>
            </a:r>
            <a:r>
              <a:rPr sz="1200" dirty="0"/>
              <a:t> </a:t>
            </a:r>
            <a:r>
              <a:rPr sz="1200" dirty="0" err="1"/>
              <a:t>상관계수를</a:t>
            </a:r>
            <a:r>
              <a:rPr sz="1200" dirty="0"/>
              <a:t> </a:t>
            </a:r>
            <a:r>
              <a:rPr sz="1200" dirty="0" err="1"/>
              <a:t>도출</a:t>
            </a:r>
            <a:r>
              <a:rPr lang="en-US" sz="1200" dirty="0"/>
              <a:t> </a:t>
            </a:r>
            <a:endParaRPr sz="1200" dirty="0"/>
          </a:p>
          <a:p>
            <a:pPr defTabSz="355599"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200" dirty="0"/>
          </a:p>
          <a:p>
            <a:pPr defTabSz="355599"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200" dirty="0"/>
          </a:p>
          <a:p>
            <a:pPr defTabSz="355599"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200" dirty="0"/>
          </a:p>
          <a:p>
            <a:pPr defTabSz="355599">
              <a:defRPr sz="2400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 dirty="0">
                <a:solidFill>
                  <a:srgbClr val="FF0000"/>
                </a:solidFill>
              </a:rPr>
              <a:t>→ </a:t>
            </a:r>
            <a:r>
              <a:rPr dirty="0" err="1">
                <a:solidFill>
                  <a:srgbClr val="FF0000"/>
                </a:solidFill>
              </a:rPr>
              <a:t>유의미한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 err="1">
                <a:solidFill>
                  <a:srgbClr val="FF0000"/>
                </a:solidFill>
              </a:rPr>
              <a:t>상관계수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 err="1">
                <a:solidFill>
                  <a:srgbClr val="FF0000"/>
                </a:solidFill>
              </a:rPr>
              <a:t>도출</a:t>
            </a:r>
            <a:r>
              <a:rPr dirty="0">
                <a:solidFill>
                  <a:srgbClr val="FF0000"/>
                </a:solidFill>
              </a:rPr>
              <a:t>  </a:t>
            </a:r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75" y="1532224"/>
            <a:ext cx="3552827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Line"/>
          <p:cNvSpPr/>
          <p:nvPr/>
        </p:nvSpPr>
        <p:spPr>
          <a:xfrm flipV="1">
            <a:off x="5148065" y="3039906"/>
            <a:ext cx="614282" cy="395940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</p:spPr>
        <p:txBody>
          <a:bodyPr lIns="34289" tIns="34289" rIns="34289" bIns="34289"/>
          <a:lstStyle/>
          <a:p>
            <a:endParaRPr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712;geab8ad306a_0_30" descr="Google Shape;712;geab8ad306a_0_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9582"/>
            <a:ext cx="5663762" cy="245274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ine"/>
          <p:cNvSpPr/>
          <p:nvPr/>
        </p:nvSpPr>
        <p:spPr>
          <a:xfrm flipV="1">
            <a:off x="576064" y="1203596"/>
            <a:ext cx="4788024" cy="1523493"/>
          </a:xfrm>
          <a:prstGeom prst="line">
            <a:avLst/>
          </a:prstGeom>
          <a:ln w="12700">
            <a:solidFill>
              <a:srgbClr val="FF2600"/>
            </a:solidFill>
            <a:prstDash val="dot"/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174" name="Line"/>
          <p:cNvSpPr/>
          <p:nvPr/>
        </p:nvSpPr>
        <p:spPr>
          <a:xfrm flipV="1">
            <a:off x="576064" y="1203596"/>
            <a:ext cx="4552714" cy="1783645"/>
          </a:xfrm>
          <a:prstGeom prst="line">
            <a:avLst/>
          </a:prstGeom>
          <a:ln w="38100">
            <a:solidFill>
              <a:srgbClr val="0070C0"/>
            </a:solidFill>
            <a:custDash>
              <a:ds d="200000" sp="200000"/>
            </a:custDash>
            <a:miter lim="400000"/>
          </a:ln>
          <a:effectLst>
            <a:outerShdw blurRad="330200" dist="12700" dir="5400000" rotWithShape="0">
              <a:srgbClr val="FFFFFF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175" name="결론1: 주식과 부동산은 단기적으로는 전혀 다른 움직임을 보이지만,…"/>
          <p:cNvSpPr txBox="1"/>
          <p:nvPr/>
        </p:nvSpPr>
        <p:spPr>
          <a:xfrm>
            <a:off x="5202302" y="1463747"/>
            <a:ext cx="3941697" cy="1523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355599"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100" dirty="0"/>
              <a:t>결론1: </a:t>
            </a:r>
            <a:r>
              <a:rPr sz="1100" dirty="0" err="1"/>
              <a:t>주식과</a:t>
            </a:r>
            <a:r>
              <a:rPr sz="1100" dirty="0"/>
              <a:t> </a:t>
            </a:r>
            <a:r>
              <a:rPr sz="1100" dirty="0" err="1"/>
              <a:t>부동산은</a:t>
            </a:r>
            <a:r>
              <a:rPr sz="1100" dirty="0"/>
              <a:t> </a:t>
            </a:r>
            <a:r>
              <a:rPr sz="1100" dirty="0" err="1"/>
              <a:t>단기적으로는</a:t>
            </a:r>
            <a:r>
              <a:rPr sz="1100" dirty="0"/>
              <a:t> </a:t>
            </a:r>
            <a:r>
              <a:rPr sz="1100" dirty="0" err="1"/>
              <a:t>전혀</a:t>
            </a:r>
            <a:r>
              <a:rPr sz="1100" dirty="0"/>
              <a:t> </a:t>
            </a:r>
            <a:r>
              <a:rPr sz="1100" dirty="0" err="1"/>
              <a:t>다른</a:t>
            </a:r>
            <a:r>
              <a:rPr sz="1100" dirty="0"/>
              <a:t> </a:t>
            </a:r>
            <a:r>
              <a:rPr sz="1100" dirty="0" err="1"/>
              <a:t>움직임을</a:t>
            </a:r>
            <a:r>
              <a:rPr sz="1100" dirty="0"/>
              <a:t> </a:t>
            </a:r>
            <a:r>
              <a:rPr sz="1100" dirty="0" err="1"/>
              <a:t>보이지만</a:t>
            </a:r>
            <a:r>
              <a:rPr sz="1100" dirty="0"/>
              <a:t>, </a:t>
            </a:r>
            <a:r>
              <a:rPr sz="1100" dirty="0" err="1"/>
              <a:t>장기적으로는</a:t>
            </a:r>
            <a:r>
              <a:rPr sz="1100" dirty="0"/>
              <a:t> </a:t>
            </a:r>
            <a:r>
              <a:rPr sz="1100" dirty="0" err="1"/>
              <a:t>같은</a:t>
            </a:r>
            <a:r>
              <a:rPr sz="1100" dirty="0"/>
              <a:t> </a:t>
            </a:r>
            <a:r>
              <a:rPr sz="1100" dirty="0" err="1"/>
              <a:t>추세를</a:t>
            </a:r>
            <a:r>
              <a:rPr sz="1100" dirty="0"/>
              <a:t> </a:t>
            </a:r>
            <a:r>
              <a:rPr sz="1100" dirty="0" err="1"/>
              <a:t>보인다</a:t>
            </a:r>
            <a:r>
              <a:rPr sz="1100" dirty="0"/>
              <a:t>.  </a:t>
            </a:r>
          </a:p>
          <a:p>
            <a:pPr defTabSz="355599"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100" dirty="0"/>
          </a:p>
          <a:p>
            <a:pPr defTabSz="355599"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100" dirty="0"/>
              <a:t>결론2: </a:t>
            </a:r>
            <a:r>
              <a:rPr sz="1100" dirty="0" err="1"/>
              <a:t>따라서</a:t>
            </a:r>
            <a:r>
              <a:rPr sz="1100" dirty="0"/>
              <a:t> 2019년도와 </a:t>
            </a:r>
            <a:r>
              <a:rPr sz="1100" dirty="0" err="1"/>
              <a:t>같이</a:t>
            </a:r>
            <a:r>
              <a:rPr sz="1100" dirty="0"/>
              <a:t> </a:t>
            </a:r>
            <a:r>
              <a:rPr sz="1100" dirty="0" err="1"/>
              <a:t>부동산</a:t>
            </a:r>
            <a:r>
              <a:rPr sz="1100" dirty="0"/>
              <a:t> </a:t>
            </a:r>
            <a:r>
              <a:rPr sz="1100" dirty="0" err="1"/>
              <a:t>가격이</a:t>
            </a:r>
            <a:r>
              <a:rPr sz="1100" dirty="0"/>
              <a:t> </a:t>
            </a:r>
            <a:r>
              <a:rPr sz="1100" dirty="0" err="1"/>
              <a:t>급등하여</a:t>
            </a:r>
            <a:r>
              <a:rPr sz="1100" dirty="0"/>
              <a:t> </a:t>
            </a:r>
            <a:r>
              <a:rPr sz="1100" dirty="0" err="1"/>
              <a:t>주식이</a:t>
            </a:r>
            <a:r>
              <a:rPr sz="1100" dirty="0"/>
              <a:t> </a:t>
            </a:r>
            <a:r>
              <a:rPr sz="1100" dirty="0" err="1"/>
              <a:t>상대적으로</a:t>
            </a:r>
            <a:r>
              <a:rPr sz="1100" dirty="0"/>
              <a:t> </a:t>
            </a:r>
            <a:r>
              <a:rPr sz="1100" dirty="0" err="1"/>
              <a:t>저평가</a:t>
            </a:r>
            <a:r>
              <a:rPr sz="1100" dirty="0"/>
              <a:t> 된 </a:t>
            </a:r>
            <a:r>
              <a:rPr sz="1100" dirty="0" err="1"/>
              <a:t>시점에서는</a:t>
            </a:r>
            <a:r>
              <a:rPr sz="1100" dirty="0"/>
              <a:t> </a:t>
            </a:r>
            <a:r>
              <a:rPr sz="1100" dirty="0" err="1"/>
              <a:t>부동산보다</a:t>
            </a:r>
            <a:r>
              <a:rPr sz="1100" dirty="0"/>
              <a:t> </a:t>
            </a:r>
            <a:r>
              <a:rPr sz="1100" dirty="0" err="1"/>
              <a:t>코스피가</a:t>
            </a:r>
            <a:r>
              <a:rPr sz="1100" dirty="0"/>
              <a:t> </a:t>
            </a:r>
            <a:r>
              <a:rPr sz="1100" dirty="0" err="1"/>
              <a:t>기대상승률이</a:t>
            </a:r>
            <a:r>
              <a:rPr sz="1100" dirty="0"/>
              <a:t> </a:t>
            </a:r>
            <a:r>
              <a:rPr sz="1100" dirty="0" err="1"/>
              <a:t>높을</a:t>
            </a:r>
            <a:r>
              <a:rPr sz="1100" dirty="0"/>
              <a:t> 수 </a:t>
            </a:r>
            <a:r>
              <a:rPr sz="1100" dirty="0" err="1"/>
              <a:t>있다</a:t>
            </a:r>
            <a:r>
              <a:rPr sz="1100" dirty="0"/>
              <a:t>. </a:t>
            </a:r>
          </a:p>
          <a:p>
            <a:pPr defTabSz="355599"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100" dirty="0"/>
          </a:p>
          <a:p>
            <a:pPr defTabSz="355599"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100" dirty="0"/>
              <a:t>결론3: </a:t>
            </a:r>
            <a:r>
              <a:rPr sz="1100" dirty="0" err="1"/>
              <a:t>지난</a:t>
            </a:r>
            <a:r>
              <a:rPr sz="1100" dirty="0"/>
              <a:t> 7년을 </a:t>
            </a:r>
            <a:r>
              <a:rPr sz="1100" dirty="0" err="1"/>
              <a:t>기준으로</a:t>
            </a:r>
            <a:r>
              <a:rPr sz="1100" dirty="0"/>
              <a:t> </a:t>
            </a:r>
            <a:r>
              <a:rPr sz="1100" dirty="0" err="1"/>
              <a:t>했을</a:t>
            </a:r>
            <a:r>
              <a:rPr sz="1100" dirty="0"/>
              <a:t> 때, </a:t>
            </a:r>
            <a:r>
              <a:rPr sz="1100" dirty="0" err="1"/>
              <a:t>부동산의</a:t>
            </a:r>
            <a:r>
              <a:rPr sz="1100" dirty="0"/>
              <a:t> </a:t>
            </a:r>
            <a:r>
              <a:rPr sz="1100" dirty="0" err="1"/>
              <a:t>기대수익율이</a:t>
            </a:r>
            <a:r>
              <a:rPr sz="1100" dirty="0"/>
              <a:t> **</a:t>
            </a:r>
            <a:r>
              <a:rPr sz="1100" dirty="0" err="1"/>
              <a:t>퍼센트로</a:t>
            </a:r>
            <a:r>
              <a:rPr sz="1100" dirty="0"/>
              <a:t> </a:t>
            </a:r>
            <a:r>
              <a:rPr sz="1100" dirty="0" err="1"/>
              <a:t>Kospi의</a:t>
            </a:r>
            <a:r>
              <a:rPr sz="1100" dirty="0"/>
              <a:t> </a:t>
            </a:r>
            <a:r>
              <a:rPr sz="1100" dirty="0" err="1"/>
              <a:t>기대수익률인</a:t>
            </a:r>
            <a:r>
              <a:rPr sz="1100" dirty="0"/>
              <a:t> **</a:t>
            </a:r>
            <a:r>
              <a:rPr sz="1100" dirty="0" err="1"/>
              <a:t>퍼센트보다</a:t>
            </a:r>
            <a:r>
              <a:rPr sz="1100" dirty="0"/>
              <a:t> </a:t>
            </a:r>
            <a:r>
              <a:rPr sz="1100" dirty="0" err="1"/>
              <a:t>좋았다</a:t>
            </a:r>
            <a:r>
              <a:rPr sz="1100" dirty="0"/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702;geab8ad306a_0_12"/>
          <p:cNvSpPr txBox="1">
            <a:spLocks noGrp="1"/>
          </p:cNvSpPr>
          <p:nvPr>
            <p:ph type="body" sz="quarter" idx="1"/>
          </p:nvPr>
        </p:nvSpPr>
        <p:spPr>
          <a:xfrm>
            <a:off x="1143000" y="735544"/>
            <a:ext cx="6858000" cy="432004"/>
          </a:xfrm>
          <a:prstGeom prst="rect">
            <a:avLst/>
          </a:prstGeom>
          <a:solidFill>
            <a:srgbClr val="FFFFFF"/>
          </a:solidFill>
          <a:ln w="25400">
            <a:solidFill>
              <a:srgbClr val="0070C0"/>
            </a:solidFill>
            <a:round/>
          </a:ln>
        </p:spPr>
        <p:txBody>
          <a:bodyPr>
            <a:normAutofit/>
          </a:bodyPr>
          <a:lstStyle>
            <a:lvl1pPr indent="0" defTabSz="560830">
              <a:spcBef>
                <a:spcPts val="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rPr sz="2100" dirty="0" err="1"/>
              <a:t>서울시</a:t>
            </a:r>
            <a:r>
              <a:rPr sz="2100" dirty="0"/>
              <a:t> </a:t>
            </a:r>
            <a:r>
              <a:rPr sz="2100" dirty="0" err="1"/>
              <a:t>아파트</a:t>
            </a:r>
            <a:r>
              <a:rPr sz="2100" dirty="0"/>
              <a:t> </a:t>
            </a:r>
            <a:r>
              <a:rPr sz="2100" dirty="0" err="1"/>
              <a:t>실거래가와</a:t>
            </a:r>
            <a:r>
              <a:rPr sz="2100" dirty="0"/>
              <a:t> </a:t>
            </a:r>
            <a:r>
              <a:rPr sz="2100" dirty="0" err="1"/>
              <a:t>주택담보대출량</a:t>
            </a:r>
            <a:r>
              <a:rPr sz="2100" dirty="0"/>
              <a:t> </a:t>
            </a:r>
            <a:r>
              <a:rPr sz="2100" dirty="0" err="1"/>
              <a:t>추이</a:t>
            </a:r>
            <a:r>
              <a:rPr lang="en-US" sz="2100" dirty="0"/>
              <a:t> (1)</a:t>
            </a:r>
            <a:r>
              <a:rPr sz="2100" dirty="0"/>
              <a:t> </a:t>
            </a:r>
          </a:p>
        </p:txBody>
      </p:sp>
      <p:pic>
        <p:nvPicPr>
          <p:cNvPr id="179" name="Google Shape;704;geab8ad306a_0_12" descr="Google Shape;704;geab8ad306a_0_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450737"/>
            <a:ext cx="6629400" cy="277064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2014-2019 까지 아파트 가격과 주담대출량은 비슷한 기울기를 보이며 완만하게 우상향.…"/>
          <p:cNvSpPr txBox="1"/>
          <p:nvPr/>
        </p:nvSpPr>
        <p:spPr>
          <a:xfrm>
            <a:off x="1768561" y="1703032"/>
            <a:ext cx="333242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160420" indent="-160420">
              <a:buSzPct val="100000"/>
              <a:buAutoNum type="arabicPeriod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1000" dirty="0"/>
              <a:t>2014-2019 </a:t>
            </a:r>
            <a:r>
              <a:rPr sz="1000" dirty="0" err="1"/>
              <a:t>까지</a:t>
            </a:r>
            <a:r>
              <a:rPr sz="1000" dirty="0"/>
              <a:t> </a:t>
            </a:r>
            <a:r>
              <a:rPr sz="1000" dirty="0" err="1"/>
              <a:t>아파트</a:t>
            </a:r>
            <a:r>
              <a:rPr sz="1000" dirty="0"/>
              <a:t> </a:t>
            </a:r>
            <a:r>
              <a:rPr sz="1000" dirty="0" err="1"/>
              <a:t>가격과</a:t>
            </a:r>
            <a:r>
              <a:rPr sz="1000" dirty="0"/>
              <a:t> </a:t>
            </a:r>
            <a:r>
              <a:rPr sz="1000" dirty="0" err="1"/>
              <a:t>주담대출량은</a:t>
            </a:r>
            <a:r>
              <a:rPr sz="1000" dirty="0"/>
              <a:t> </a:t>
            </a:r>
            <a:r>
              <a:rPr sz="1000" dirty="0" err="1"/>
              <a:t>비슷한</a:t>
            </a:r>
            <a:r>
              <a:rPr sz="1000" dirty="0"/>
              <a:t> </a:t>
            </a:r>
            <a:r>
              <a:rPr sz="1000" dirty="0" err="1"/>
              <a:t>기울기를</a:t>
            </a:r>
            <a:r>
              <a:rPr sz="1000" dirty="0"/>
              <a:t> </a:t>
            </a:r>
            <a:r>
              <a:rPr sz="1000" dirty="0" err="1"/>
              <a:t>보이며</a:t>
            </a:r>
            <a:r>
              <a:rPr sz="1000" dirty="0"/>
              <a:t> </a:t>
            </a:r>
            <a:r>
              <a:rPr sz="1000" dirty="0" err="1"/>
              <a:t>완만하게</a:t>
            </a:r>
            <a:r>
              <a:rPr sz="1000" dirty="0"/>
              <a:t> </a:t>
            </a:r>
            <a:r>
              <a:rPr sz="1000" dirty="0" err="1"/>
              <a:t>우상향</a:t>
            </a:r>
            <a:r>
              <a:rPr sz="1000" dirty="0"/>
              <a:t>. 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sz="1000" dirty="0"/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1000" dirty="0"/>
              <a:t>2. 2019년도 </a:t>
            </a:r>
            <a:r>
              <a:rPr sz="1000" dirty="0" err="1"/>
              <a:t>초에</a:t>
            </a:r>
            <a:r>
              <a:rPr sz="1000" dirty="0"/>
              <a:t> </a:t>
            </a:r>
            <a:r>
              <a:rPr sz="1000" dirty="0" err="1"/>
              <a:t>아파트</a:t>
            </a:r>
            <a:r>
              <a:rPr sz="1000" dirty="0"/>
              <a:t> </a:t>
            </a:r>
            <a:r>
              <a:rPr sz="1000" dirty="0" err="1"/>
              <a:t>가격이</a:t>
            </a:r>
            <a:r>
              <a:rPr sz="1000" dirty="0"/>
              <a:t> </a:t>
            </a:r>
            <a:r>
              <a:rPr sz="1000" dirty="0" err="1"/>
              <a:t>급등하며</a:t>
            </a:r>
            <a:r>
              <a:rPr sz="1000" dirty="0"/>
              <a:t> </a:t>
            </a:r>
            <a:r>
              <a:rPr sz="1000" dirty="0" err="1"/>
              <a:t>크로스가</a:t>
            </a:r>
            <a:r>
              <a:rPr sz="1000" dirty="0"/>
              <a:t> </a:t>
            </a:r>
            <a:r>
              <a:rPr sz="1000" dirty="0" err="1"/>
              <a:t>일어남</a:t>
            </a:r>
            <a:r>
              <a:rPr sz="1000" dirty="0"/>
              <a:t> 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1000" dirty="0"/>
              <a:t>- &gt; 이 </a:t>
            </a:r>
            <a:r>
              <a:rPr sz="1000" dirty="0" err="1"/>
              <a:t>그래프에서</a:t>
            </a:r>
            <a:r>
              <a:rPr sz="1000" dirty="0"/>
              <a:t> </a:t>
            </a:r>
            <a:r>
              <a:rPr sz="1000" dirty="0" err="1"/>
              <a:t>주목해야할</a:t>
            </a:r>
            <a:r>
              <a:rPr sz="1000" dirty="0"/>
              <a:t> </a:t>
            </a:r>
            <a:r>
              <a:rPr sz="1000" dirty="0" err="1"/>
              <a:t>부분</a:t>
            </a:r>
            <a:r>
              <a:rPr sz="1000" dirty="0"/>
              <a:t>: 2019년도 </a:t>
            </a:r>
            <a:r>
              <a:rPr sz="1000" dirty="0" err="1"/>
              <a:t>초반</a:t>
            </a:r>
            <a:r>
              <a:rPr sz="1000" dirty="0"/>
              <a:t>!</a:t>
            </a:r>
          </a:p>
        </p:txBody>
      </p:sp>
      <p:sp>
        <p:nvSpPr>
          <p:cNvPr id="181" name="Line"/>
          <p:cNvSpPr/>
          <p:nvPr/>
        </p:nvSpPr>
        <p:spPr>
          <a:xfrm flipH="1" flipV="1">
            <a:off x="5888658" y="2791465"/>
            <a:ext cx="109395" cy="293801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  <a:effectLst>
            <a:outerShdw blurRad="38100" dist="12700" dir="54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182" name="Line"/>
          <p:cNvSpPr/>
          <p:nvPr/>
        </p:nvSpPr>
        <p:spPr>
          <a:xfrm flipH="1">
            <a:off x="6516346" y="2353069"/>
            <a:ext cx="209267" cy="209267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  <a:effectLst>
            <a:outerShdw blurRad="38100" dist="12700" dir="54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183" name="Line"/>
          <p:cNvSpPr/>
          <p:nvPr/>
        </p:nvSpPr>
        <p:spPr>
          <a:xfrm flipV="1">
            <a:off x="2210148" y="2519657"/>
            <a:ext cx="3284019" cy="1048469"/>
          </a:xfrm>
          <a:prstGeom prst="line">
            <a:avLst/>
          </a:prstGeom>
          <a:ln w="38100">
            <a:solidFill>
              <a:srgbClr val="00F900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184" name="Line"/>
          <p:cNvSpPr/>
          <p:nvPr/>
        </p:nvSpPr>
        <p:spPr>
          <a:xfrm flipV="1">
            <a:off x="2224972" y="2779594"/>
            <a:ext cx="3254369" cy="793340"/>
          </a:xfrm>
          <a:prstGeom prst="line">
            <a:avLst/>
          </a:prstGeom>
          <a:ln w="38100">
            <a:solidFill>
              <a:srgbClr val="0070C0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185" name="Line"/>
          <p:cNvSpPr/>
          <p:nvPr/>
        </p:nvSpPr>
        <p:spPr>
          <a:xfrm>
            <a:off x="5693089" y="2087753"/>
            <a:ext cx="290328" cy="290328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  <a:effectLst>
            <a:outerShdw blurRad="38100" dist="12700" dir="54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186" name="비정상정인 아파트 가격상승"/>
          <p:cNvSpPr txBox="1"/>
          <p:nvPr/>
        </p:nvSpPr>
        <p:spPr>
          <a:xfrm>
            <a:off x="5100986" y="1868396"/>
            <a:ext cx="2173672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12192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350" dirty="0" err="1"/>
              <a:t>비정상</a:t>
            </a:r>
            <a:r>
              <a:rPr lang="ko-KR" altLang="en-US" sz="1350" dirty="0"/>
              <a:t>적</a:t>
            </a:r>
            <a:r>
              <a:rPr sz="1350" dirty="0"/>
              <a:t>인 </a:t>
            </a:r>
            <a:r>
              <a:rPr sz="1350" dirty="0" err="1"/>
              <a:t>아파트</a:t>
            </a:r>
            <a:r>
              <a:rPr sz="1350" dirty="0"/>
              <a:t> </a:t>
            </a:r>
            <a:r>
              <a:rPr sz="1350" dirty="0" err="1"/>
              <a:t>가격상승</a:t>
            </a:r>
            <a:endParaRPr sz="13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702;geab8ad306a_0_12"/>
          <p:cNvSpPr txBox="1">
            <a:spLocks noGrp="1"/>
          </p:cNvSpPr>
          <p:nvPr>
            <p:ph type="body" sz="quarter" idx="1"/>
          </p:nvPr>
        </p:nvSpPr>
        <p:spPr>
          <a:xfrm>
            <a:off x="1143000" y="735544"/>
            <a:ext cx="6858000" cy="432004"/>
          </a:xfrm>
          <a:prstGeom prst="rect">
            <a:avLst/>
          </a:prstGeom>
          <a:solidFill>
            <a:srgbClr val="FFFFFF"/>
          </a:solidFill>
          <a:ln w="25400">
            <a:solidFill>
              <a:srgbClr val="0070C0"/>
            </a:solidFill>
            <a:round/>
          </a:ln>
        </p:spPr>
        <p:txBody>
          <a:bodyPr>
            <a:normAutofit/>
          </a:bodyPr>
          <a:lstStyle/>
          <a:p>
            <a:r>
              <a:rPr lang="ko-KR" altLang="en-US" sz="2100" dirty="0"/>
              <a:t>서울시 아파트 </a:t>
            </a:r>
            <a:r>
              <a:rPr lang="ko-KR" altLang="en-US" sz="2100" dirty="0" err="1"/>
              <a:t>실거래가와</a:t>
            </a:r>
            <a:r>
              <a:rPr lang="ko-KR" altLang="en-US" sz="2100" dirty="0"/>
              <a:t> </a:t>
            </a:r>
            <a:r>
              <a:rPr lang="ko-KR" altLang="en-US" sz="2100" dirty="0" err="1"/>
              <a:t>주택담보대출량</a:t>
            </a:r>
            <a:r>
              <a:rPr lang="ko-KR" altLang="en-US" sz="2100" dirty="0"/>
              <a:t> 추이</a:t>
            </a:r>
            <a:r>
              <a:rPr lang="en-US" altLang="ko-KR" sz="2100" dirty="0"/>
              <a:t> (2)</a:t>
            </a:r>
            <a:r>
              <a:rPr lang="ko-KR" altLang="en-US" sz="2100" dirty="0"/>
              <a:t> </a:t>
            </a:r>
          </a:p>
        </p:txBody>
      </p:sp>
      <p:pic>
        <p:nvPicPr>
          <p:cNvPr id="190" name="Google Shape;704;geab8ad306a_0_12" descr="Google Shape;704;geab8ad306a_0_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450737"/>
            <a:ext cx="6629400" cy="277064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Q: 대출량과 아파트가격은 0.9의 높은 상관관계.…"/>
          <p:cNvSpPr txBox="1"/>
          <p:nvPr/>
        </p:nvSpPr>
        <p:spPr>
          <a:xfrm>
            <a:off x="1960140" y="1656541"/>
            <a:ext cx="3200020" cy="62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sz="1000" dirty="0"/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1000" dirty="0"/>
              <a:t> Q: </a:t>
            </a:r>
            <a:r>
              <a:rPr sz="1000" dirty="0" err="1"/>
              <a:t>대출량과</a:t>
            </a:r>
            <a:r>
              <a:rPr sz="1000" dirty="0"/>
              <a:t> </a:t>
            </a:r>
            <a:r>
              <a:rPr sz="1000" dirty="0" err="1"/>
              <a:t>아파트가격은</a:t>
            </a:r>
            <a:r>
              <a:rPr sz="1000" dirty="0"/>
              <a:t> 0.9의 </a:t>
            </a:r>
            <a:r>
              <a:rPr sz="1000" dirty="0" err="1"/>
              <a:t>높은</a:t>
            </a:r>
            <a:r>
              <a:rPr sz="1000" dirty="0"/>
              <a:t> </a:t>
            </a:r>
            <a:r>
              <a:rPr sz="1000" dirty="0" err="1"/>
              <a:t>상관관계</a:t>
            </a:r>
            <a:r>
              <a:rPr sz="1000" dirty="0"/>
              <a:t>.</a:t>
            </a:r>
            <a:endParaRPr lang="en-US" sz="1000" dirty="0"/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sz="1000" dirty="0"/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1000" dirty="0"/>
              <a:t>     </a:t>
            </a:r>
            <a:r>
              <a:rPr sz="1000" dirty="0"/>
              <a:t> </a:t>
            </a:r>
            <a:r>
              <a:rPr sz="1000" dirty="0" err="1"/>
              <a:t>그런데</a:t>
            </a:r>
            <a:r>
              <a:rPr sz="1000" dirty="0"/>
              <a:t> </a:t>
            </a:r>
            <a:r>
              <a:rPr sz="1000" dirty="0" err="1"/>
              <a:t>담보대출량에</a:t>
            </a:r>
            <a:r>
              <a:rPr sz="1000" dirty="0"/>
              <a:t> </a:t>
            </a:r>
            <a:r>
              <a:rPr sz="1000" dirty="0" err="1"/>
              <a:t>비해</a:t>
            </a:r>
            <a:r>
              <a:rPr sz="1000" dirty="0"/>
              <a:t> </a:t>
            </a:r>
            <a:r>
              <a:rPr sz="1000" dirty="0" err="1"/>
              <a:t>아파트</a:t>
            </a:r>
            <a:r>
              <a:rPr sz="1000" dirty="0"/>
              <a:t> </a:t>
            </a:r>
            <a:r>
              <a:rPr sz="1000" dirty="0" err="1"/>
              <a:t>가격</a:t>
            </a:r>
            <a:r>
              <a:rPr sz="1000" dirty="0"/>
              <a:t> </a:t>
            </a:r>
            <a:r>
              <a:rPr sz="1000" dirty="0" err="1"/>
              <a:t>급등</a:t>
            </a:r>
            <a:r>
              <a:rPr sz="1000" dirty="0"/>
              <a:t>. </a:t>
            </a:r>
            <a:r>
              <a:rPr sz="1050" dirty="0"/>
              <a:t>Why? </a:t>
            </a:r>
            <a:endParaRPr sz="1000" dirty="0"/>
          </a:p>
        </p:txBody>
      </p:sp>
      <p:sp>
        <p:nvSpPr>
          <p:cNvPr id="192" name="Line"/>
          <p:cNvSpPr/>
          <p:nvPr/>
        </p:nvSpPr>
        <p:spPr>
          <a:xfrm flipH="1" flipV="1">
            <a:off x="5888658" y="2791465"/>
            <a:ext cx="109395" cy="293801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  <a:effectLst>
            <a:outerShdw blurRad="38100" dist="12700" dir="54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193" name="Line"/>
          <p:cNvSpPr/>
          <p:nvPr/>
        </p:nvSpPr>
        <p:spPr>
          <a:xfrm flipH="1">
            <a:off x="6516346" y="2353069"/>
            <a:ext cx="209267" cy="209267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  <a:effectLst>
            <a:outerShdw blurRad="38100" dist="12700" dir="54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194" name="Line"/>
          <p:cNvSpPr/>
          <p:nvPr/>
        </p:nvSpPr>
        <p:spPr>
          <a:xfrm flipV="1">
            <a:off x="2210148" y="2519657"/>
            <a:ext cx="3284019" cy="1048469"/>
          </a:xfrm>
          <a:prstGeom prst="line">
            <a:avLst/>
          </a:prstGeom>
          <a:ln w="38100">
            <a:solidFill>
              <a:srgbClr val="00F900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195" name="Line"/>
          <p:cNvSpPr/>
          <p:nvPr/>
        </p:nvSpPr>
        <p:spPr>
          <a:xfrm flipV="1">
            <a:off x="2224972" y="2779594"/>
            <a:ext cx="3254369" cy="793340"/>
          </a:xfrm>
          <a:prstGeom prst="line">
            <a:avLst/>
          </a:prstGeom>
          <a:ln w="38100">
            <a:solidFill>
              <a:srgbClr val="0070C0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196" name="Line"/>
          <p:cNvSpPr/>
          <p:nvPr/>
        </p:nvSpPr>
        <p:spPr>
          <a:xfrm>
            <a:off x="5774149" y="1939516"/>
            <a:ext cx="209268" cy="438565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  <a:effectLst>
            <a:outerShdw blurRad="38100" dist="12700" dir="54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197" name="비정상정인 아파트 가격상승"/>
          <p:cNvSpPr txBox="1"/>
          <p:nvPr/>
        </p:nvSpPr>
        <p:spPr>
          <a:xfrm>
            <a:off x="4911217" y="1724807"/>
            <a:ext cx="2173672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12192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350" dirty="0" err="1"/>
              <a:t>비정상</a:t>
            </a:r>
            <a:r>
              <a:rPr lang="ko-KR" altLang="en-US" sz="1350" dirty="0"/>
              <a:t>적</a:t>
            </a:r>
            <a:r>
              <a:rPr sz="1350" dirty="0"/>
              <a:t>인 </a:t>
            </a:r>
            <a:r>
              <a:rPr sz="1350" dirty="0" err="1"/>
              <a:t>아파트</a:t>
            </a:r>
            <a:r>
              <a:rPr sz="1350" dirty="0"/>
              <a:t> </a:t>
            </a:r>
            <a:r>
              <a:rPr sz="1350" dirty="0" err="1"/>
              <a:t>가격상승</a:t>
            </a:r>
            <a:endParaRPr sz="1350" dirty="0"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702;geab8ad306a_0_12"/>
          <p:cNvSpPr txBox="1">
            <a:spLocks noGrp="1"/>
          </p:cNvSpPr>
          <p:nvPr>
            <p:ph type="body" sz="quarter" idx="1"/>
          </p:nvPr>
        </p:nvSpPr>
        <p:spPr>
          <a:xfrm>
            <a:off x="1143000" y="735544"/>
            <a:ext cx="6858000" cy="432004"/>
          </a:xfrm>
          <a:prstGeom prst="rect">
            <a:avLst/>
          </a:prstGeom>
          <a:solidFill>
            <a:srgbClr val="FFFFFF"/>
          </a:solidFill>
          <a:ln w="25400">
            <a:solidFill>
              <a:srgbClr val="0070C0"/>
            </a:solidFill>
            <a:round/>
          </a:ln>
        </p:spPr>
        <p:txBody>
          <a:bodyPr>
            <a:normAutofit/>
          </a:bodyPr>
          <a:lstStyle/>
          <a:p>
            <a:r>
              <a:rPr lang="ko-KR" altLang="en-US" sz="2100" dirty="0"/>
              <a:t>서울시 아파트 </a:t>
            </a:r>
            <a:r>
              <a:rPr lang="ko-KR" altLang="en-US" sz="2100" dirty="0" err="1"/>
              <a:t>실거래가와</a:t>
            </a:r>
            <a:r>
              <a:rPr lang="ko-KR" altLang="en-US" sz="2100" dirty="0"/>
              <a:t> </a:t>
            </a:r>
            <a:r>
              <a:rPr lang="ko-KR" altLang="en-US" sz="2100" dirty="0" err="1"/>
              <a:t>주택담보대출량</a:t>
            </a:r>
            <a:r>
              <a:rPr lang="ko-KR" altLang="en-US" sz="2100" dirty="0"/>
              <a:t> 추이</a:t>
            </a:r>
            <a:r>
              <a:rPr lang="en-US" altLang="ko-KR" sz="2100" dirty="0"/>
              <a:t> (3)</a:t>
            </a:r>
            <a:r>
              <a:rPr lang="ko-KR" altLang="en-US" sz="2100" dirty="0"/>
              <a:t> </a:t>
            </a:r>
          </a:p>
        </p:txBody>
      </p:sp>
      <p:pic>
        <p:nvPicPr>
          <p:cNvPr id="201" name="Google Shape;704;geab8ad306a_0_12" descr="Google Shape;704;geab8ad306a_0_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406145"/>
            <a:ext cx="6629400" cy="277064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Line"/>
          <p:cNvSpPr/>
          <p:nvPr/>
        </p:nvSpPr>
        <p:spPr>
          <a:xfrm flipH="1" flipV="1">
            <a:off x="5888658" y="2791465"/>
            <a:ext cx="109395" cy="293801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  <a:effectLst>
            <a:outerShdw blurRad="38100" dist="12700" dir="54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203" name="Line"/>
          <p:cNvSpPr/>
          <p:nvPr/>
        </p:nvSpPr>
        <p:spPr>
          <a:xfrm flipH="1">
            <a:off x="6516346" y="2353069"/>
            <a:ext cx="209267" cy="209267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  <a:effectLst>
            <a:outerShdw blurRad="38100" dist="12700" dir="54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204" name="Line"/>
          <p:cNvSpPr/>
          <p:nvPr/>
        </p:nvSpPr>
        <p:spPr>
          <a:xfrm flipV="1">
            <a:off x="2210148" y="2519657"/>
            <a:ext cx="3284019" cy="1048469"/>
          </a:xfrm>
          <a:prstGeom prst="line">
            <a:avLst/>
          </a:prstGeom>
          <a:ln w="38100">
            <a:solidFill>
              <a:srgbClr val="00F900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205" name="Line"/>
          <p:cNvSpPr/>
          <p:nvPr/>
        </p:nvSpPr>
        <p:spPr>
          <a:xfrm flipV="1">
            <a:off x="2224972" y="2779594"/>
            <a:ext cx="3254369" cy="793340"/>
          </a:xfrm>
          <a:prstGeom prst="line">
            <a:avLst/>
          </a:prstGeom>
          <a:ln w="38100">
            <a:solidFill>
              <a:srgbClr val="0070C0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206" name="Line"/>
          <p:cNvSpPr/>
          <p:nvPr/>
        </p:nvSpPr>
        <p:spPr>
          <a:xfrm>
            <a:off x="5693089" y="2087753"/>
            <a:ext cx="290328" cy="290328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  <a:effectLst>
            <a:outerShdw blurRad="38100" dist="12700" dir="54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207" name="비정상정인 아파트 가격상승"/>
          <p:cNvSpPr txBox="1"/>
          <p:nvPr/>
        </p:nvSpPr>
        <p:spPr>
          <a:xfrm>
            <a:off x="5054938" y="1871651"/>
            <a:ext cx="2173672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12192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350" dirty="0" err="1"/>
              <a:t>비정상</a:t>
            </a:r>
            <a:r>
              <a:rPr lang="ko-KR" altLang="en-US" sz="1350" dirty="0"/>
              <a:t>적</a:t>
            </a:r>
            <a:r>
              <a:rPr sz="1350" dirty="0"/>
              <a:t>인 </a:t>
            </a:r>
            <a:r>
              <a:rPr sz="1350" dirty="0" err="1"/>
              <a:t>아파트</a:t>
            </a:r>
            <a:r>
              <a:rPr sz="1350" dirty="0"/>
              <a:t> </a:t>
            </a:r>
            <a:r>
              <a:rPr sz="1350" dirty="0" err="1"/>
              <a:t>가격상승</a:t>
            </a:r>
            <a:endParaRPr sz="1350" dirty="0"/>
          </a:p>
        </p:txBody>
      </p:sp>
      <p:pic>
        <p:nvPicPr>
          <p:cNvPr id="208" name="LTV 규제.png" descr="LTV 규ᄌ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481" y="1639144"/>
            <a:ext cx="3224457" cy="125663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Line"/>
          <p:cNvSpPr/>
          <p:nvPr/>
        </p:nvSpPr>
        <p:spPr>
          <a:xfrm flipH="1" flipV="1">
            <a:off x="1907702" y="2353067"/>
            <a:ext cx="648074" cy="1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12700" dir="54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704;geab8ad306a_0_12" descr="Google Shape;704;geab8ad306a_0_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450737"/>
            <a:ext cx="6629400" cy="277064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Q: 대출을 규제하는데 왜 올라?…"/>
          <p:cNvSpPr txBox="1"/>
          <p:nvPr/>
        </p:nvSpPr>
        <p:spPr>
          <a:xfrm>
            <a:off x="1830481" y="1302266"/>
            <a:ext cx="3626708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1200" dirty="0">
                <a:solidFill>
                  <a:srgbClr val="FF0000"/>
                </a:solidFill>
              </a:rPr>
              <a:t>Q: </a:t>
            </a:r>
            <a:r>
              <a:rPr sz="1200" dirty="0" err="1">
                <a:solidFill>
                  <a:srgbClr val="FF0000"/>
                </a:solidFill>
              </a:rPr>
              <a:t>대출을</a:t>
            </a:r>
            <a:r>
              <a:rPr sz="1200" dirty="0">
                <a:solidFill>
                  <a:srgbClr val="FF0000"/>
                </a:solidFill>
              </a:rPr>
              <a:t> </a:t>
            </a:r>
            <a:r>
              <a:rPr sz="1200" dirty="0" err="1">
                <a:solidFill>
                  <a:srgbClr val="FF0000"/>
                </a:solidFill>
              </a:rPr>
              <a:t>규제하는데</a:t>
            </a:r>
            <a:r>
              <a:rPr sz="1200" dirty="0">
                <a:solidFill>
                  <a:srgbClr val="FF0000"/>
                </a:solidFill>
              </a:rPr>
              <a:t> 왜 </a:t>
            </a:r>
            <a:r>
              <a:rPr lang="ko-KR" altLang="en-US" sz="1200" dirty="0">
                <a:solidFill>
                  <a:srgbClr val="FF0000"/>
                </a:solidFill>
              </a:rPr>
              <a:t>오를까</a:t>
            </a:r>
            <a:r>
              <a:rPr sz="1200" dirty="0">
                <a:solidFill>
                  <a:srgbClr val="FF0000"/>
                </a:solidFill>
              </a:rPr>
              <a:t>? 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sz="1200" dirty="0"/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900" dirty="0"/>
              <a:t>3-1: 가능성1) </a:t>
            </a:r>
            <a:r>
              <a:rPr sz="900" dirty="0" err="1"/>
              <a:t>대출을</a:t>
            </a:r>
            <a:r>
              <a:rPr sz="900" dirty="0"/>
              <a:t> </a:t>
            </a:r>
            <a:r>
              <a:rPr sz="900" dirty="0" err="1"/>
              <a:t>조이자</a:t>
            </a:r>
            <a:r>
              <a:rPr sz="900" dirty="0"/>
              <a:t> </a:t>
            </a:r>
            <a:r>
              <a:rPr sz="900" dirty="0" err="1"/>
              <a:t>지금이</a:t>
            </a:r>
            <a:r>
              <a:rPr sz="900" dirty="0"/>
              <a:t> </a:t>
            </a:r>
            <a:r>
              <a:rPr sz="900" dirty="0" err="1"/>
              <a:t>아니면</a:t>
            </a:r>
            <a:r>
              <a:rPr sz="900" dirty="0"/>
              <a:t> </a:t>
            </a:r>
            <a:r>
              <a:rPr sz="900" dirty="0" err="1"/>
              <a:t>못살</a:t>
            </a:r>
            <a:r>
              <a:rPr sz="900" dirty="0"/>
              <a:t> 것 </a:t>
            </a:r>
            <a:r>
              <a:rPr sz="900" dirty="0" err="1"/>
              <a:t>같은</a:t>
            </a:r>
            <a:r>
              <a:rPr sz="900" dirty="0"/>
              <a:t> </a:t>
            </a:r>
            <a:r>
              <a:rPr sz="900" dirty="0" err="1"/>
              <a:t>불안감에</a:t>
            </a:r>
            <a:r>
              <a:rPr sz="900" dirty="0"/>
              <a:t> </a:t>
            </a:r>
            <a:r>
              <a:rPr sz="900" dirty="0" err="1"/>
              <a:t>현금으로</a:t>
            </a:r>
            <a:r>
              <a:rPr sz="900" dirty="0"/>
              <a:t> </a:t>
            </a:r>
            <a:r>
              <a:rPr sz="900" dirty="0" err="1"/>
              <a:t>샀다</a:t>
            </a:r>
            <a:r>
              <a:rPr sz="900" dirty="0"/>
              <a:t>.</a:t>
            </a:r>
            <a:endParaRPr lang="en-US" sz="900" dirty="0"/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sz="900" dirty="0"/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900" dirty="0"/>
              <a:t>3-2  가능성2) </a:t>
            </a:r>
            <a:r>
              <a:rPr sz="900" dirty="0" err="1"/>
              <a:t>현금</a:t>
            </a:r>
            <a:r>
              <a:rPr sz="900" dirty="0"/>
              <a:t> </a:t>
            </a:r>
            <a:r>
              <a:rPr sz="900" dirty="0" err="1"/>
              <a:t>뿐만이</a:t>
            </a:r>
            <a:r>
              <a:rPr sz="900" dirty="0"/>
              <a:t> </a:t>
            </a:r>
            <a:r>
              <a:rPr sz="900" dirty="0" err="1"/>
              <a:t>아니라</a:t>
            </a:r>
            <a:r>
              <a:rPr sz="900" dirty="0"/>
              <a:t> </a:t>
            </a:r>
            <a:r>
              <a:rPr sz="900" dirty="0" err="1"/>
              <a:t>주담대</a:t>
            </a:r>
            <a:r>
              <a:rPr sz="900" dirty="0"/>
              <a:t> </a:t>
            </a:r>
            <a:r>
              <a:rPr sz="900" dirty="0" err="1"/>
              <a:t>이외의</a:t>
            </a:r>
            <a:r>
              <a:rPr sz="900" dirty="0"/>
              <a:t> </a:t>
            </a:r>
            <a:r>
              <a:rPr sz="900" dirty="0" err="1"/>
              <a:t>신용대출</a:t>
            </a:r>
            <a:r>
              <a:rPr sz="900" dirty="0"/>
              <a:t> </a:t>
            </a:r>
            <a:endParaRPr lang="en-US" sz="900" dirty="0"/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900" dirty="0" err="1"/>
              <a:t>등을</a:t>
            </a:r>
            <a:r>
              <a:rPr sz="900" dirty="0"/>
              <a:t> </a:t>
            </a:r>
            <a:r>
              <a:rPr sz="900" dirty="0" err="1"/>
              <a:t>통해</a:t>
            </a:r>
            <a:r>
              <a:rPr sz="900" dirty="0"/>
              <a:t> </a:t>
            </a:r>
            <a:r>
              <a:rPr sz="900" dirty="0" err="1"/>
              <a:t>자금을</a:t>
            </a:r>
            <a:r>
              <a:rPr sz="900" dirty="0"/>
              <a:t> </a:t>
            </a:r>
            <a:r>
              <a:rPr sz="900" dirty="0" err="1"/>
              <a:t>조달했다</a:t>
            </a:r>
            <a:r>
              <a:rPr sz="900" dirty="0"/>
              <a:t>. </a:t>
            </a:r>
            <a:endParaRPr lang="en-US" sz="900" dirty="0"/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sz="900" dirty="0"/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900" dirty="0"/>
              <a:t>3-3 </a:t>
            </a:r>
            <a:r>
              <a:rPr sz="900" dirty="0" err="1"/>
              <a:t>확인방안</a:t>
            </a:r>
            <a:r>
              <a:rPr sz="900" dirty="0"/>
              <a:t>) </a:t>
            </a:r>
            <a:r>
              <a:rPr sz="900" dirty="0" err="1"/>
              <a:t>이를</a:t>
            </a:r>
            <a:r>
              <a:rPr sz="900" dirty="0"/>
              <a:t> </a:t>
            </a:r>
            <a:r>
              <a:rPr sz="900" dirty="0" err="1"/>
              <a:t>확인하기</a:t>
            </a:r>
            <a:r>
              <a:rPr sz="900" dirty="0"/>
              <a:t> </a:t>
            </a:r>
            <a:r>
              <a:rPr sz="900" dirty="0" err="1"/>
              <a:t>위해</a:t>
            </a:r>
            <a:r>
              <a:rPr sz="900" dirty="0"/>
              <a:t> </a:t>
            </a:r>
            <a:r>
              <a:rPr sz="900" dirty="0" err="1"/>
              <a:t>가계대출통계를</a:t>
            </a:r>
            <a:r>
              <a:rPr sz="900" dirty="0"/>
              <a:t> </a:t>
            </a:r>
            <a:r>
              <a:rPr sz="900" dirty="0" err="1"/>
              <a:t>살펴보자</a:t>
            </a:r>
            <a:endParaRPr sz="900" dirty="0"/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900" dirty="0"/>
              <a:t>-&gt; </a:t>
            </a:r>
            <a:r>
              <a:rPr sz="900" dirty="0" err="1"/>
              <a:t>가계대출통계도</a:t>
            </a:r>
            <a:r>
              <a:rPr sz="900" dirty="0"/>
              <a:t> </a:t>
            </a:r>
            <a:r>
              <a:rPr sz="900" dirty="0" err="1"/>
              <a:t>같이</a:t>
            </a:r>
            <a:r>
              <a:rPr sz="900" dirty="0"/>
              <a:t> </a:t>
            </a:r>
            <a:r>
              <a:rPr sz="900" dirty="0" err="1"/>
              <a:t>그래프에</a:t>
            </a:r>
            <a:r>
              <a:rPr sz="900" dirty="0"/>
              <a:t> </a:t>
            </a:r>
            <a:r>
              <a:rPr sz="900" dirty="0" err="1"/>
              <a:t>넣어서</a:t>
            </a:r>
            <a:r>
              <a:rPr sz="900" dirty="0"/>
              <a:t> </a:t>
            </a:r>
            <a:r>
              <a:rPr sz="900" dirty="0" err="1"/>
              <a:t>봐야</a:t>
            </a:r>
            <a:r>
              <a:rPr sz="900" dirty="0"/>
              <a:t> 함.</a:t>
            </a:r>
          </a:p>
        </p:txBody>
      </p:sp>
      <p:sp>
        <p:nvSpPr>
          <p:cNvPr id="215" name="Line"/>
          <p:cNvSpPr/>
          <p:nvPr/>
        </p:nvSpPr>
        <p:spPr>
          <a:xfrm flipH="1" flipV="1">
            <a:off x="5888658" y="2791465"/>
            <a:ext cx="109395" cy="293801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  <a:effectLst>
            <a:outerShdw blurRad="38100" dist="12700" dir="54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216" name="Line"/>
          <p:cNvSpPr/>
          <p:nvPr/>
        </p:nvSpPr>
        <p:spPr>
          <a:xfrm flipH="1">
            <a:off x="6516346" y="2353069"/>
            <a:ext cx="209267" cy="209267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  <a:effectLst>
            <a:outerShdw blurRad="38100" dist="12700" dir="54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217" name="Line"/>
          <p:cNvSpPr/>
          <p:nvPr/>
        </p:nvSpPr>
        <p:spPr>
          <a:xfrm flipV="1">
            <a:off x="2210148" y="2519657"/>
            <a:ext cx="3284019" cy="1048469"/>
          </a:xfrm>
          <a:prstGeom prst="line">
            <a:avLst/>
          </a:prstGeom>
          <a:ln w="38100">
            <a:solidFill>
              <a:srgbClr val="00F900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218" name="Line"/>
          <p:cNvSpPr/>
          <p:nvPr/>
        </p:nvSpPr>
        <p:spPr>
          <a:xfrm flipV="1">
            <a:off x="2224972" y="2779594"/>
            <a:ext cx="3254369" cy="793340"/>
          </a:xfrm>
          <a:prstGeom prst="line">
            <a:avLst/>
          </a:prstGeom>
          <a:ln w="38100">
            <a:solidFill>
              <a:srgbClr val="0070C0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219" name="Line"/>
          <p:cNvSpPr/>
          <p:nvPr/>
        </p:nvSpPr>
        <p:spPr>
          <a:xfrm>
            <a:off x="5874021" y="1970280"/>
            <a:ext cx="109395" cy="407801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  <a:effectLst>
            <a:outerShdw blurRad="38100" dist="12700" dir="54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220" name="비정상정인 아파트 가격상승"/>
          <p:cNvSpPr txBox="1"/>
          <p:nvPr/>
        </p:nvSpPr>
        <p:spPr>
          <a:xfrm>
            <a:off x="4987838" y="1762531"/>
            <a:ext cx="2173672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12192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350" dirty="0" err="1"/>
              <a:t>비정상</a:t>
            </a:r>
            <a:r>
              <a:rPr lang="ko-KR" altLang="en-US" sz="1350" dirty="0"/>
              <a:t>적</a:t>
            </a:r>
            <a:r>
              <a:rPr sz="1350" dirty="0"/>
              <a:t>인 </a:t>
            </a:r>
            <a:r>
              <a:rPr sz="1350" dirty="0" err="1"/>
              <a:t>아파트</a:t>
            </a:r>
            <a:r>
              <a:rPr sz="1350" dirty="0"/>
              <a:t> </a:t>
            </a:r>
            <a:r>
              <a:rPr sz="1350" dirty="0" err="1"/>
              <a:t>가격상승</a:t>
            </a:r>
            <a:endParaRPr sz="1350" dirty="0"/>
          </a:p>
        </p:txBody>
      </p:sp>
      <p:sp>
        <p:nvSpPr>
          <p:cNvPr id="14" name="Google Shape;702;geab8ad306a_0_12">
            <a:extLst>
              <a:ext uri="{FF2B5EF4-FFF2-40B4-BE49-F238E27FC236}">
                <a16:creationId xmlns:a16="http://schemas.microsoft.com/office/drawing/2014/main" id="{E1A54CED-13C3-4FF2-BFD6-08BB0435E8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143000" y="735544"/>
            <a:ext cx="6858000" cy="432004"/>
          </a:xfrm>
          <a:prstGeom prst="rect">
            <a:avLst/>
          </a:prstGeom>
          <a:solidFill>
            <a:srgbClr val="FFFFFF"/>
          </a:solidFill>
          <a:ln w="25400">
            <a:solidFill>
              <a:srgbClr val="0070C0"/>
            </a:solidFill>
            <a:round/>
          </a:ln>
        </p:spPr>
        <p:txBody>
          <a:bodyPr>
            <a:normAutofit/>
          </a:bodyPr>
          <a:lstStyle/>
          <a:p>
            <a:r>
              <a:rPr lang="ko-KR" altLang="en-US" sz="2100" dirty="0"/>
              <a:t>서울시 아파트 </a:t>
            </a:r>
            <a:r>
              <a:rPr lang="ko-KR" altLang="en-US" sz="2100" dirty="0" err="1"/>
              <a:t>실거래가와</a:t>
            </a:r>
            <a:r>
              <a:rPr lang="ko-KR" altLang="en-US" sz="2100" dirty="0"/>
              <a:t> </a:t>
            </a:r>
            <a:r>
              <a:rPr lang="ko-KR" altLang="en-US" sz="2100" dirty="0" err="1"/>
              <a:t>주택담보대출량</a:t>
            </a:r>
            <a:r>
              <a:rPr lang="ko-KR" altLang="en-US" sz="2100" dirty="0"/>
              <a:t> 추이</a:t>
            </a:r>
            <a:r>
              <a:rPr lang="en-US" altLang="ko-KR" sz="2100" dirty="0"/>
              <a:t> (4)</a:t>
            </a:r>
            <a:r>
              <a:rPr lang="ko-KR" altLang="en-US" sz="2100" dirty="0"/>
              <a:t> 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704;geab8ad306a_0_12" descr="Google Shape;704;geab8ad306a_0_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450737"/>
            <a:ext cx="6629400" cy="277064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Q: 아파트 가격은 근데 2019년에 후반에 또 떨어져?…"/>
          <p:cNvSpPr txBox="1"/>
          <p:nvPr/>
        </p:nvSpPr>
        <p:spPr>
          <a:xfrm>
            <a:off x="1907704" y="1715893"/>
            <a:ext cx="3200020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1100" dirty="0"/>
              <a:t>Q: </a:t>
            </a:r>
            <a:r>
              <a:rPr sz="1100" dirty="0" err="1"/>
              <a:t>아파트</a:t>
            </a:r>
            <a:r>
              <a:rPr sz="1100" dirty="0"/>
              <a:t> </a:t>
            </a:r>
            <a:r>
              <a:rPr sz="1100" dirty="0" err="1"/>
              <a:t>가격은</a:t>
            </a:r>
            <a:r>
              <a:rPr sz="1100" dirty="0"/>
              <a:t> </a:t>
            </a:r>
            <a:r>
              <a:rPr sz="1100" dirty="0" err="1"/>
              <a:t>근데</a:t>
            </a:r>
            <a:r>
              <a:rPr sz="1100" dirty="0"/>
              <a:t> 2019년에 </a:t>
            </a:r>
            <a:r>
              <a:rPr sz="1100" dirty="0" err="1"/>
              <a:t>후반에</a:t>
            </a:r>
            <a:r>
              <a:rPr sz="1100" dirty="0"/>
              <a:t> 또 </a:t>
            </a:r>
            <a:r>
              <a:rPr sz="1100" dirty="0" err="1"/>
              <a:t>떨어져</a:t>
            </a:r>
            <a:r>
              <a:rPr sz="1100" dirty="0"/>
              <a:t>? 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1200" dirty="0"/>
              <a:t> 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1200" dirty="0"/>
              <a:t>Maybe 또 </a:t>
            </a:r>
            <a:r>
              <a:rPr sz="1200" dirty="0" err="1"/>
              <a:t>규제</a:t>
            </a:r>
            <a:r>
              <a:rPr sz="1200" dirty="0"/>
              <a:t> </a:t>
            </a:r>
            <a:r>
              <a:rPr lang="ko-KR" altLang="en-US" sz="1200" dirty="0"/>
              <a:t>때문</a:t>
            </a:r>
            <a:r>
              <a:rPr sz="1200" dirty="0"/>
              <a:t>?</a:t>
            </a:r>
          </a:p>
        </p:txBody>
      </p:sp>
      <p:sp>
        <p:nvSpPr>
          <p:cNvPr id="226" name="Line"/>
          <p:cNvSpPr/>
          <p:nvPr/>
        </p:nvSpPr>
        <p:spPr>
          <a:xfrm flipH="1" flipV="1">
            <a:off x="5888658" y="2791465"/>
            <a:ext cx="109395" cy="293801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  <a:effectLst>
            <a:outerShdw blurRad="38100" dist="12700" dir="54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227" name="Line"/>
          <p:cNvSpPr/>
          <p:nvPr/>
        </p:nvSpPr>
        <p:spPr>
          <a:xfrm flipV="1">
            <a:off x="2210148" y="2519657"/>
            <a:ext cx="3284019" cy="1048469"/>
          </a:xfrm>
          <a:prstGeom prst="line">
            <a:avLst/>
          </a:prstGeom>
          <a:ln w="38100">
            <a:solidFill>
              <a:srgbClr val="00F900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228" name="Line"/>
          <p:cNvSpPr/>
          <p:nvPr/>
        </p:nvSpPr>
        <p:spPr>
          <a:xfrm flipV="1">
            <a:off x="2224972" y="2779594"/>
            <a:ext cx="3254369" cy="793340"/>
          </a:xfrm>
          <a:prstGeom prst="line">
            <a:avLst/>
          </a:prstGeom>
          <a:ln w="38100">
            <a:solidFill>
              <a:srgbClr val="0070C0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34289" tIns="34289" rIns="34289" bIns="34289"/>
          <a:lstStyle/>
          <a:p>
            <a:endParaRPr sz="1350"/>
          </a:p>
        </p:txBody>
      </p:sp>
      <p:pic>
        <p:nvPicPr>
          <p:cNvPr id="229" name="2019년 12월 하락요인?.png" descr="2019년 12월 하락요인?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379" y="1866406"/>
            <a:ext cx="2527279" cy="567707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Line"/>
          <p:cNvSpPr/>
          <p:nvPr/>
        </p:nvSpPr>
        <p:spPr>
          <a:xfrm flipH="1">
            <a:off x="6487021" y="1630193"/>
            <a:ext cx="466583" cy="851340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  <a:effectLst>
            <a:outerShdw blurRad="38100" dist="12700" dir="54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13" name="Google Shape;702;geab8ad306a_0_12">
            <a:extLst>
              <a:ext uri="{FF2B5EF4-FFF2-40B4-BE49-F238E27FC236}">
                <a16:creationId xmlns:a16="http://schemas.microsoft.com/office/drawing/2014/main" id="{1EFF9A94-E8F3-4E53-A222-14C8228B6E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143000" y="735544"/>
            <a:ext cx="6858000" cy="432004"/>
          </a:xfrm>
          <a:prstGeom prst="rect">
            <a:avLst/>
          </a:prstGeom>
          <a:solidFill>
            <a:srgbClr val="FFFFFF"/>
          </a:solidFill>
          <a:ln w="25400">
            <a:solidFill>
              <a:srgbClr val="0070C0"/>
            </a:solidFill>
            <a:round/>
          </a:ln>
        </p:spPr>
        <p:txBody>
          <a:bodyPr>
            <a:normAutofit/>
          </a:bodyPr>
          <a:lstStyle/>
          <a:p>
            <a:r>
              <a:rPr lang="ko-KR" altLang="en-US" sz="2100" dirty="0"/>
              <a:t>서울시 아파트 </a:t>
            </a:r>
            <a:r>
              <a:rPr lang="ko-KR" altLang="en-US" sz="2100" dirty="0" err="1"/>
              <a:t>실거래가와</a:t>
            </a:r>
            <a:r>
              <a:rPr lang="ko-KR" altLang="en-US" sz="2100" dirty="0"/>
              <a:t> </a:t>
            </a:r>
            <a:r>
              <a:rPr lang="ko-KR" altLang="en-US" sz="2100" dirty="0" err="1"/>
              <a:t>주택담보대출량</a:t>
            </a:r>
            <a:r>
              <a:rPr lang="ko-KR" altLang="en-US" sz="2100" dirty="0"/>
              <a:t> 추이</a:t>
            </a:r>
            <a:r>
              <a:rPr lang="en-US" altLang="ko-KR" sz="2100" dirty="0"/>
              <a:t> (5)</a:t>
            </a:r>
            <a:r>
              <a:rPr lang="ko-KR" altLang="en-US" sz="2100" dirty="0"/>
              <a:t> 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704;geab8ad306a_0_12" descr="Google Shape;704;geab8ad306a_0_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67" y="1121890"/>
            <a:ext cx="5976664" cy="2107588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**결론**…"/>
          <p:cNvSpPr txBox="1"/>
          <p:nvPr/>
        </p:nvSpPr>
        <p:spPr>
          <a:xfrm>
            <a:off x="898077" y="3363838"/>
            <a:ext cx="7347845" cy="144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1200" b="1" dirty="0"/>
              <a:t>**</a:t>
            </a:r>
            <a:r>
              <a:rPr lang="en-US" sz="1200" b="1" dirty="0"/>
              <a:t> </a:t>
            </a:r>
            <a:r>
              <a:rPr sz="1200" b="1" dirty="0" err="1"/>
              <a:t>결론</a:t>
            </a:r>
            <a:r>
              <a:rPr lang="en-US" sz="1200" b="1" dirty="0"/>
              <a:t> </a:t>
            </a:r>
            <a:r>
              <a:rPr sz="1200" b="1" dirty="0"/>
              <a:t>**</a:t>
            </a:r>
            <a:endParaRPr lang="en-US" sz="1200" b="1" dirty="0"/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sz="1000" dirty="0"/>
          </a:p>
          <a:p>
            <a:pPr marL="172761" indent="-172761">
              <a:buSzPct val="100000"/>
              <a:buAutoNum type="arabicPeriod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1000" dirty="0" err="1"/>
              <a:t>주택담보대출은</a:t>
            </a:r>
            <a:r>
              <a:rPr sz="1000" dirty="0"/>
              <a:t> 2018년 </a:t>
            </a:r>
            <a:r>
              <a:rPr sz="1000" dirty="0" err="1"/>
              <a:t>규제</a:t>
            </a:r>
            <a:r>
              <a:rPr sz="1000" dirty="0"/>
              <a:t> </a:t>
            </a:r>
            <a:r>
              <a:rPr sz="1000" dirty="0" err="1"/>
              <a:t>이후</a:t>
            </a:r>
            <a:r>
              <a:rPr sz="1000" dirty="0"/>
              <a:t> </a:t>
            </a:r>
            <a:r>
              <a:rPr sz="1000" dirty="0" err="1"/>
              <a:t>완만한</a:t>
            </a:r>
            <a:r>
              <a:rPr sz="1000" dirty="0"/>
              <a:t> </a:t>
            </a:r>
            <a:r>
              <a:rPr sz="1000" dirty="0" err="1"/>
              <a:t>기울기를</a:t>
            </a:r>
            <a:r>
              <a:rPr sz="1000" dirty="0"/>
              <a:t> </a:t>
            </a:r>
            <a:r>
              <a:rPr sz="1000" dirty="0" err="1"/>
              <a:t>그린다</a:t>
            </a:r>
            <a:r>
              <a:rPr sz="1000" dirty="0"/>
              <a:t>. </a:t>
            </a:r>
            <a:endParaRPr lang="en-US" sz="1000" dirty="0"/>
          </a:p>
          <a:p>
            <a:pPr marL="172761" indent="-172761">
              <a:buSzPct val="100000"/>
              <a:buAutoNum type="arabicPeriod"/>
              <a:defRPr sz="1600">
                <a:latin typeface="Arial"/>
                <a:ea typeface="Arial"/>
                <a:cs typeface="Arial"/>
                <a:sym typeface="Arial"/>
              </a:defRPr>
            </a:pPr>
            <a:endParaRPr sz="1000" dirty="0"/>
          </a:p>
          <a:p>
            <a:pPr marL="172761" indent="-172761">
              <a:buSzPct val="100000"/>
              <a:buAutoNum type="arabicPeriod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1000" dirty="0" err="1"/>
              <a:t>정부</a:t>
            </a:r>
            <a:r>
              <a:rPr sz="1000" dirty="0"/>
              <a:t> </a:t>
            </a:r>
            <a:r>
              <a:rPr sz="1000" dirty="0" err="1"/>
              <a:t>정책에</a:t>
            </a:r>
            <a:r>
              <a:rPr sz="1000" dirty="0"/>
              <a:t> </a:t>
            </a:r>
            <a:r>
              <a:rPr sz="1000" dirty="0" err="1"/>
              <a:t>따라</a:t>
            </a:r>
            <a:r>
              <a:rPr sz="1000" dirty="0"/>
              <a:t> </a:t>
            </a:r>
            <a:r>
              <a:rPr sz="1000" dirty="0" err="1"/>
              <a:t>단기간에는</a:t>
            </a:r>
            <a:r>
              <a:rPr sz="1000" dirty="0"/>
              <a:t> </a:t>
            </a:r>
            <a:r>
              <a:rPr sz="1000" dirty="0" err="1"/>
              <a:t>하락을</a:t>
            </a:r>
            <a:r>
              <a:rPr sz="1000" dirty="0"/>
              <a:t> </a:t>
            </a:r>
            <a:r>
              <a:rPr sz="1000" dirty="0" err="1"/>
              <a:t>보이나</a:t>
            </a:r>
            <a:r>
              <a:rPr sz="1000" dirty="0"/>
              <a:t> </a:t>
            </a:r>
            <a:r>
              <a:rPr sz="1000" dirty="0" err="1"/>
              <a:t>장기적으로는</a:t>
            </a:r>
            <a:r>
              <a:rPr sz="1000" dirty="0"/>
              <a:t> </a:t>
            </a:r>
            <a:r>
              <a:rPr sz="1000" dirty="0" err="1"/>
              <a:t>우상향하고</a:t>
            </a:r>
            <a:r>
              <a:rPr sz="1000" dirty="0"/>
              <a:t> </a:t>
            </a:r>
            <a:r>
              <a:rPr sz="1000" dirty="0" err="1"/>
              <a:t>있다</a:t>
            </a:r>
            <a:r>
              <a:rPr sz="1000" dirty="0"/>
              <a:t>.</a:t>
            </a:r>
            <a:endParaRPr lang="en-US" sz="1000" dirty="0"/>
          </a:p>
          <a:p>
            <a:pPr marL="172761" indent="-172761">
              <a:buSzPct val="100000"/>
              <a:buAutoNum type="arabicPeriod"/>
              <a:defRPr sz="1600">
                <a:latin typeface="Arial"/>
                <a:ea typeface="Arial"/>
                <a:cs typeface="Arial"/>
                <a:sym typeface="Arial"/>
              </a:defRPr>
            </a:pPr>
            <a:endParaRPr sz="1000" dirty="0"/>
          </a:p>
          <a:p>
            <a:pPr marL="172761" indent="-172761">
              <a:buSzPct val="100000"/>
              <a:buAutoNum type="arabicPeriod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1000" dirty="0"/>
              <a:t> </a:t>
            </a:r>
            <a:r>
              <a:rPr sz="1000" dirty="0" err="1"/>
              <a:t>아파트</a:t>
            </a:r>
            <a:r>
              <a:rPr sz="1000" dirty="0"/>
              <a:t> </a:t>
            </a:r>
            <a:r>
              <a:rPr sz="1000" dirty="0" err="1"/>
              <a:t>실거래가는</a:t>
            </a:r>
            <a:r>
              <a:rPr sz="1000" dirty="0"/>
              <a:t> </a:t>
            </a:r>
            <a:r>
              <a:rPr sz="1000" dirty="0" err="1"/>
              <a:t>주담대출량의</a:t>
            </a:r>
            <a:r>
              <a:rPr sz="1000" dirty="0"/>
              <a:t> </a:t>
            </a:r>
            <a:r>
              <a:rPr sz="1000" dirty="0" err="1"/>
              <a:t>증가속도</a:t>
            </a:r>
            <a:r>
              <a:rPr sz="1000" dirty="0"/>
              <a:t> </a:t>
            </a:r>
            <a:r>
              <a:rPr sz="1000" dirty="0" err="1"/>
              <a:t>보다</a:t>
            </a:r>
            <a:r>
              <a:rPr sz="1000" dirty="0"/>
              <a:t> </a:t>
            </a:r>
            <a:r>
              <a:rPr sz="1000" dirty="0" err="1"/>
              <a:t>빠르게</a:t>
            </a:r>
            <a:r>
              <a:rPr sz="1000" dirty="0"/>
              <a:t> </a:t>
            </a:r>
            <a:r>
              <a:rPr sz="1000" dirty="0" err="1"/>
              <a:t>올라가고</a:t>
            </a:r>
            <a:r>
              <a:rPr sz="1000" dirty="0"/>
              <a:t> </a:t>
            </a:r>
            <a:r>
              <a:rPr sz="1000" dirty="0" err="1"/>
              <a:t>있다</a:t>
            </a:r>
            <a:r>
              <a:rPr sz="1000" dirty="0"/>
              <a:t>. 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sz="1000" dirty="0"/>
          </a:p>
          <a:p>
            <a:pPr marL="172761" indent="-172761">
              <a:buSzPct val="100000"/>
              <a:buAutoNum type="arabicPeriod" startAt="4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1000" dirty="0"/>
              <a:t>  -&gt; </a:t>
            </a:r>
            <a:r>
              <a:rPr sz="1000" dirty="0" err="1"/>
              <a:t>자금줄을</a:t>
            </a:r>
            <a:r>
              <a:rPr sz="1000" dirty="0"/>
              <a:t> </a:t>
            </a:r>
            <a:r>
              <a:rPr sz="1000" dirty="0" err="1"/>
              <a:t>막았지만</a:t>
            </a:r>
            <a:r>
              <a:rPr sz="1000" dirty="0"/>
              <a:t> </a:t>
            </a:r>
            <a:r>
              <a:rPr sz="1000" dirty="0" err="1"/>
              <a:t>기타대출을</a:t>
            </a:r>
            <a:r>
              <a:rPr sz="1000" dirty="0"/>
              <a:t> </a:t>
            </a:r>
            <a:r>
              <a:rPr sz="1000" dirty="0" err="1"/>
              <a:t>통해</a:t>
            </a:r>
            <a:r>
              <a:rPr sz="1000" dirty="0"/>
              <a:t> </a:t>
            </a:r>
            <a:r>
              <a:rPr sz="1000" dirty="0" err="1"/>
              <a:t>자금을</a:t>
            </a:r>
            <a:r>
              <a:rPr sz="1000" dirty="0"/>
              <a:t> </a:t>
            </a:r>
            <a:r>
              <a:rPr sz="1000" dirty="0" err="1"/>
              <a:t>마련하였음이</a:t>
            </a:r>
            <a:r>
              <a:rPr sz="1000" dirty="0"/>
              <a:t> </a:t>
            </a:r>
            <a:r>
              <a:rPr sz="1000" dirty="0" err="1"/>
              <a:t>데이터를</a:t>
            </a:r>
            <a:r>
              <a:rPr sz="1000" dirty="0"/>
              <a:t> </a:t>
            </a:r>
            <a:r>
              <a:rPr sz="1000" dirty="0" err="1"/>
              <a:t>통해</a:t>
            </a:r>
            <a:r>
              <a:rPr sz="1000" dirty="0"/>
              <a:t> </a:t>
            </a:r>
            <a:r>
              <a:rPr sz="1000" dirty="0" err="1"/>
              <a:t>보이고</a:t>
            </a:r>
            <a:r>
              <a:rPr sz="1000" dirty="0"/>
              <a:t> </a:t>
            </a:r>
            <a:r>
              <a:rPr sz="1000" dirty="0" err="1"/>
              <a:t>있어</a:t>
            </a:r>
            <a:r>
              <a:rPr sz="1000" dirty="0"/>
              <a:t> ’</a:t>
            </a:r>
            <a:r>
              <a:rPr sz="1000" dirty="0" err="1"/>
              <a:t>영끌</a:t>
            </a:r>
            <a:r>
              <a:rPr sz="1000" dirty="0"/>
              <a:t>’ </a:t>
            </a:r>
            <a:r>
              <a:rPr sz="1000" dirty="0" err="1"/>
              <a:t>현상을</a:t>
            </a:r>
            <a:r>
              <a:rPr sz="1000" dirty="0"/>
              <a:t> </a:t>
            </a:r>
            <a:r>
              <a:rPr sz="1000" dirty="0" err="1"/>
              <a:t>직접</a:t>
            </a:r>
            <a:r>
              <a:rPr sz="1000" dirty="0"/>
              <a:t> </a:t>
            </a:r>
            <a:r>
              <a:rPr sz="1000" dirty="0" err="1"/>
              <a:t>확인할</a:t>
            </a:r>
            <a:r>
              <a:rPr sz="1000" dirty="0"/>
              <a:t> 수 </a:t>
            </a:r>
            <a:r>
              <a:rPr sz="1000" dirty="0" err="1"/>
              <a:t>있었다</a:t>
            </a:r>
            <a:r>
              <a:rPr sz="1000" dirty="0"/>
              <a:t>.</a:t>
            </a:r>
            <a:r>
              <a:rPr sz="1200" dirty="0"/>
              <a:t> </a:t>
            </a:r>
          </a:p>
        </p:txBody>
      </p:sp>
      <p:sp>
        <p:nvSpPr>
          <p:cNvPr id="6" name="Google Shape;702;geab8ad306a_0_12">
            <a:extLst>
              <a:ext uri="{FF2B5EF4-FFF2-40B4-BE49-F238E27FC236}">
                <a16:creationId xmlns:a16="http://schemas.microsoft.com/office/drawing/2014/main" id="{860AF6CA-2B26-4AD6-A22C-027ECC0490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142999" y="555526"/>
            <a:ext cx="6858000" cy="432004"/>
          </a:xfrm>
          <a:prstGeom prst="rect">
            <a:avLst/>
          </a:prstGeom>
          <a:solidFill>
            <a:srgbClr val="FFFFFF"/>
          </a:solidFill>
          <a:ln w="25400">
            <a:solidFill>
              <a:srgbClr val="0070C0"/>
            </a:solidFill>
            <a:round/>
          </a:ln>
        </p:spPr>
        <p:txBody>
          <a:bodyPr>
            <a:normAutofit/>
          </a:bodyPr>
          <a:lstStyle/>
          <a:p>
            <a:r>
              <a:rPr lang="ko-KR" altLang="en-US" sz="2100" dirty="0"/>
              <a:t>서울시 아파트 </a:t>
            </a:r>
            <a:r>
              <a:rPr lang="ko-KR" altLang="en-US" sz="2100" dirty="0" err="1"/>
              <a:t>실거래가와</a:t>
            </a:r>
            <a:r>
              <a:rPr lang="ko-KR" altLang="en-US" sz="2100" dirty="0"/>
              <a:t> </a:t>
            </a:r>
            <a:r>
              <a:rPr lang="ko-KR" altLang="en-US" sz="2100" dirty="0" err="1"/>
              <a:t>주택담보대출량</a:t>
            </a:r>
            <a:r>
              <a:rPr lang="ko-KR" altLang="en-US" sz="2100" dirty="0"/>
              <a:t> 추이</a:t>
            </a:r>
            <a:r>
              <a:rPr lang="en-US" altLang="ko-KR" sz="2100" dirty="0"/>
              <a:t> (6)</a:t>
            </a:r>
            <a:r>
              <a:rPr lang="ko-KR" altLang="en-US" sz="2100" dirty="0"/>
              <a:t> 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694;geab8ad306a_0_6"/>
          <p:cNvSpPr txBox="1">
            <a:spLocks noGrp="1"/>
          </p:cNvSpPr>
          <p:nvPr>
            <p:ph type="body" sz="quarter" idx="1"/>
          </p:nvPr>
        </p:nvSpPr>
        <p:spPr>
          <a:xfrm>
            <a:off x="1143000" y="735544"/>
            <a:ext cx="6858000" cy="43200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indent="0" defTabSz="807598">
              <a:spcBef>
                <a:spcPts val="500"/>
              </a:spcBef>
              <a:defRPr sz="3128"/>
            </a:lvl1pPr>
          </a:lstStyle>
          <a:p>
            <a:r>
              <a:rPr dirty="0" err="1"/>
              <a:t>이자율과</a:t>
            </a:r>
            <a:r>
              <a:rPr dirty="0"/>
              <a:t> </a:t>
            </a:r>
            <a:r>
              <a:rPr dirty="0" err="1"/>
              <a:t>아파트</a:t>
            </a:r>
            <a:r>
              <a:rPr dirty="0"/>
              <a:t> </a:t>
            </a:r>
            <a:r>
              <a:rPr dirty="0" err="1"/>
              <a:t>실거래가</a:t>
            </a:r>
            <a:r>
              <a:rPr dirty="0"/>
              <a:t> </a:t>
            </a:r>
            <a:r>
              <a:rPr dirty="0" err="1"/>
              <a:t>변화</a:t>
            </a:r>
            <a:r>
              <a:rPr dirty="0"/>
              <a:t> </a:t>
            </a:r>
            <a:r>
              <a:rPr dirty="0" err="1"/>
              <a:t>추이</a:t>
            </a:r>
            <a:endParaRPr dirty="0"/>
          </a:p>
        </p:txBody>
      </p:sp>
      <p:pic>
        <p:nvPicPr>
          <p:cNvPr id="239" name="Google Shape;696;geab8ad306a_0_6" descr="Google Shape;696;geab8ad306a_0_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12" y="1390106"/>
            <a:ext cx="6516321" cy="2888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2. 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팀 구성 및 역할분담 </a:t>
            </a:r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(2)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4716016" y="1131590"/>
            <a:ext cx="4320480" cy="3748602"/>
            <a:chOff x="548488" y="1563638"/>
            <a:chExt cx="2376264" cy="2968158"/>
          </a:xfrm>
        </p:grpSpPr>
        <p:sp>
          <p:nvSpPr>
            <p:cNvPr id="46" name="TextBox 45"/>
            <p:cNvSpPr txBox="1"/>
            <p:nvPr/>
          </p:nvSpPr>
          <p:spPr>
            <a:xfrm>
              <a:off x="548488" y="157946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pPr marL="228600" indent="-228600"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대 범죄 발생현황 년도 별 데이터 정리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(17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년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18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년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, 19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년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</a:p>
            <a:p>
              <a:pPr marL="228600" indent="-228600">
                <a:buAutoNum type="arabicPeriod"/>
              </a:pP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의료기관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구별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년도 별 데이터 정리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(17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년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18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년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19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년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20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년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</a:p>
            <a:p>
              <a:pPr marL="228600" indent="-228600">
                <a:buAutoNum type="arabicPeriod"/>
              </a:pP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분석한 데이터 시각화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막대 그래프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산점도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및 지도에 표시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특정 순위의 병원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크롤링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및 부동산 가격 지도에 위치 표시 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부동산가격과 범죄건수와의 상관관계 분석 및 시각화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부동산가격과 의료기관과의 상관관계 분석 및 시각화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조원이 요청한 값을 계산해 완료한 데이터프레임에 새로운 열 추가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FontTx/>
                <a:buAutoNum type="arabicPeriod"/>
              </a:pP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PPT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작성 및 조원들에게 능동적으로 계획 전달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Frame 13"/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9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50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장 건 희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 원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</a:p>
            </p:txBody>
          </p:sp>
        </p:grpSp>
      </p:grpSp>
      <p:grpSp>
        <p:nvGrpSpPr>
          <p:cNvPr id="52" name="그룹 51"/>
          <p:cNvGrpSpPr/>
          <p:nvPr/>
        </p:nvGrpSpPr>
        <p:grpSpPr>
          <a:xfrm>
            <a:off x="102852" y="1130188"/>
            <a:ext cx="4284415" cy="3728611"/>
            <a:chOff x="528385" y="1563637"/>
            <a:chExt cx="2396367" cy="2952329"/>
          </a:xfrm>
        </p:grpSpPr>
        <p:sp>
          <p:nvSpPr>
            <p:cNvPr id="53" name="TextBox 52"/>
            <p:cNvSpPr txBox="1"/>
            <p:nvPr/>
          </p:nvSpPr>
          <p:spPr>
            <a:xfrm>
              <a:off x="548488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연령별 인구 현황 데이터 </a:t>
              </a:r>
              <a:r>
                <a:rPr lang="ko-KR" altLang="en-US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전처리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(17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년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18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년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19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년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20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년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</a:p>
            <a:p>
              <a:pPr marL="228600" indent="-228600">
                <a:buAutoNum type="arabicPeriod"/>
              </a:pP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연령별 인구와 아파트 매매가격과의 상관관계 분석</a:t>
              </a:r>
            </a:p>
            <a:p>
              <a:pPr marL="228600" indent="-228600">
                <a:buAutoNum type="arabicPeriod"/>
              </a:pP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지도 및 차트 시각화 자료 작성</a:t>
              </a:r>
            </a:p>
            <a:p>
              <a:pPr marL="228600" indent="-228600">
                <a:buAutoNum type="arabicPeriod"/>
              </a:pP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아파트 매매가격과 다른 모든 요소들의 데이터들을 합치고 </a:t>
              </a:r>
              <a:r>
                <a:rPr lang="ko-KR" altLang="en-US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히트맵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자료 작성</a:t>
              </a:r>
            </a:p>
            <a:p>
              <a:pPr marL="228600" indent="-228600">
                <a:buAutoNum type="arabicPeriod"/>
              </a:pP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PPT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작성</a:t>
              </a:r>
            </a:p>
            <a:p>
              <a:pPr marL="228600" indent="-228600"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28600" indent="-228600">
                <a:buAutoNum type="arabicPeriod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Frame 13"/>
            <p:cNvSpPr/>
            <p:nvPr/>
          </p:nvSpPr>
          <p:spPr>
            <a:xfrm>
              <a:off x="528385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Rectangle 14"/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56" name="Group 20"/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57" name="Text Placeholder 17"/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손 동 기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8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 원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4681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geb1e9b0f51_0_17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725" y="1028825"/>
            <a:ext cx="3499218" cy="29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geb1e9b0f51_0_172"/>
          <p:cNvSpPr txBox="1"/>
          <p:nvPr/>
        </p:nvSpPr>
        <p:spPr>
          <a:xfrm>
            <a:off x="2835699" y="4272075"/>
            <a:ext cx="375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실제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기타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대출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비율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증가</a:t>
            </a:r>
            <a:endParaRPr dirty="0"/>
          </a:p>
        </p:txBody>
      </p:sp>
      <p:sp>
        <p:nvSpPr>
          <p:cNvPr id="712" name="Google Shape;712;geb1e9b0f51_0_172"/>
          <p:cNvSpPr txBox="1"/>
          <p:nvPr/>
        </p:nvSpPr>
        <p:spPr>
          <a:xfrm>
            <a:off x="922782" y="447962"/>
            <a:ext cx="7581533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 err="1"/>
              <a:t>주택</a:t>
            </a:r>
            <a:r>
              <a:rPr lang="en-US" sz="1700" b="1" dirty="0"/>
              <a:t> </a:t>
            </a:r>
            <a:r>
              <a:rPr lang="en-US" sz="1700" b="1" dirty="0" err="1"/>
              <a:t>담보대출을</a:t>
            </a:r>
            <a:r>
              <a:rPr lang="en-US" sz="1700" b="1" dirty="0"/>
              <a:t> </a:t>
            </a:r>
            <a:r>
              <a:rPr lang="en-US" sz="1700" b="1" dirty="0" err="1"/>
              <a:t>제외한</a:t>
            </a:r>
            <a:r>
              <a:rPr lang="en-US" sz="1700" b="1" dirty="0"/>
              <a:t> </a:t>
            </a:r>
            <a:r>
              <a:rPr lang="en-US" sz="1700" b="1" dirty="0" err="1"/>
              <a:t>기타</a:t>
            </a:r>
            <a:r>
              <a:rPr lang="en-US" sz="1700" b="1" dirty="0"/>
              <a:t> </a:t>
            </a:r>
            <a:r>
              <a:rPr lang="en-US" sz="1700" b="1" dirty="0" err="1"/>
              <a:t>대출의</a:t>
            </a:r>
            <a:r>
              <a:rPr lang="en-US" sz="1700" b="1" dirty="0"/>
              <a:t> </a:t>
            </a:r>
            <a:r>
              <a:rPr lang="en-US" sz="1700" b="1" dirty="0" err="1"/>
              <a:t>증가</a:t>
            </a:r>
            <a:r>
              <a:rPr lang="en-US" sz="1700" b="1" dirty="0"/>
              <a:t> </a:t>
            </a:r>
            <a:r>
              <a:rPr lang="en-US" sz="1700" b="1" dirty="0" err="1"/>
              <a:t>확인</a:t>
            </a:r>
            <a:r>
              <a:rPr lang="en-US" sz="1700" b="1" dirty="0"/>
              <a:t> (17년 01월 → 2020년 12월 )</a:t>
            </a:r>
            <a:endParaRPr sz="1700" b="1" dirty="0"/>
          </a:p>
        </p:txBody>
      </p:sp>
      <p:pic>
        <p:nvPicPr>
          <p:cNvPr id="713" name="Google Shape;713;geb1e9b0f51_0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073" y="1028825"/>
            <a:ext cx="3630425" cy="297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" y="0"/>
            <a:ext cx="6883603" cy="5141202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44E2BF65-27F2-48A9-9726-6E668DBBAAD4}"/>
              </a:ext>
            </a:extLst>
          </p:cNvPr>
          <p:cNvSpPr/>
          <p:nvPr/>
        </p:nvSpPr>
        <p:spPr>
          <a:xfrm>
            <a:off x="-2" y="771550"/>
            <a:ext cx="5580113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8B0031D-F90B-4E39-BCCC-00AB66468C74}"/>
              </a:ext>
            </a:extLst>
          </p:cNvPr>
          <p:cNvSpPr txBox="1">
            <a:spLocks/>
          </p:cNvSpPr>
          <p:nvPr/>
        </p:nvSpPr>
        <p:spPr>
          <a:xfrm>
            <a:off x="-67574" y="1131466"/>
            <a:ext cx="5715256" cy="5763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5-1. </a:t>
            </a:r>
            <a:r>
              <a:rPr lang="ko-KR" altLang="en-US" dirty="0">
                <a:solidFill>
                  <a:schemeClr val="bg1"/>
                </a:solidFill>
              </a:rPr>
              <a:t>상관계수와 </a:t>
            </a:r>
            <a:r>
              <a:rPr lang="ko-KR" altLang="en-US" dirty="0" err="1">
                <a:solidFill>
                  <a:schemeClr val="bg1"/>
                </a:solidFill>
              </a:rPr>
              <a:t>산점도</a:t>
            </a:r>
            <a:r>
              <a:rPr lang="ko-KR" altLang="en-US" dirty="0">
                <a:solidFill>
                  <a:schemeClr val="bg1"/>
                </a:solidFill>
              </a:rPr>
              <a:t> 시각화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8D003E8-0064-432F-B515-F18DA260302E}"/>
              </a:ext>
            </a:extLst>
          </p:cNvPr>
          <p:cNvSpPr txBox="1">
            <a:spLocks/>
          </p:cNvSpPr>
          <p:nvPr/>
        </p:nvSpPr>
        <p:spPr>
          <a:xfrm>
            <a:off x="7164288" y="1851670"/>
            <a:ext cx="1584176" cy="2016224"/>
          </a:xfr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altLang="ko-KR" sz="1050" b="1" dirty="0">
                <a:latin typeface="+mj-lt"/>
              </a:rPr>
              <a:t>5</a:t>
            </a:r>
            <a:r>
              <a:rPr lang="ko-KR" altLang="en-US" sz="1050" b="1" dirty="0">
                <a:latin typeface="+mj-lt"/>
              </a:rPr>
              <a:t>대 범죄 건수</a:t>
            </a:r>
            <a:endParaRPr lang="en-US" altLang="ko-KR" sz="1050" b="1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1050" b="1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>
                <a:latin typeface="+mj-lt"/>
              </a:rPr>
              <a:t>의료 기관 수</a:t>
            </a:r>
            <a:endParaRPr lang="en-US" altLang="ko-KR" sz="1050" b="1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1050" b="1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>
                <a:latin typeface="+mj-lt"/>
              </a:rPr>
              <a:t>노인 비율</a:t>
            </a:r>
            <a:endParaRPr lang="en-US" altLang="ko-KR" sz="1050" b="1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1050" b="1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>
                <a:latin typeface="+mj-lt"/>
              </a:rPr>
              <a:t>미성년자 비율</a:t>
            </a:r>
            <a:endParaRPr lang="en-US" altLang="ko-KR" sz="1050" b="1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1050" b="1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>
                <a:latin typeface="+mj-lt"/>
              </a:rPr>
              <a:t>성인 비율</a:t>
            </a:r>
            <a:endParaRPr lang="en-US" altLang="ko-KR" sz="1050" b="1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1050" b="1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>
                <a:latin typeface="+mj-lt"/>
              </a:rPr>
              <a:t>남녀 성비</a:t>
            </a:r>
            <a:endParaRPr lang="en-US" altLang="ko-KR" sz="10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62797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F5CBE77-BEAB-4A62-985B-71DEEDCD83A9}"/>
              </a:ext>
            </a:extLst>
          </p:cNvPr>
          <p:cNvGraphicFramePr/>
          <p:nvPr/>
        </p:nvGraphicFramePr>
        <p:xfrm>
          <a:off x="6790237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8964488" cy="511206"/>
          </a:xfrm>
        </p:spPr>
        <p:txBody>
          <a:bodyPr/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상관계수와 </a:t>
            </a:r>
            <a:r>
              <a:rPr lang="ko-KR" altLang="en-US" sz="2800" dirty="0" err="1">
                <a:solidFill>
                  <a:schemeClr val="accent1"/>
                </a:solidFill>
              </a:rPr>
              <a:t>산점도</a:t>
            </a:r>
            <a:r>
              <a:rPr lang="ko-KR" altLang="en-US" sz="2800" dirty="0">
                <a:solidFill>
                  <a:schemeClr val="accent1"/>
                </a:solidFill>
              </a:rPr>
              <a:t> </a:t>
            </a:r>
            <a:r>
              <a:rPr lang="en-US" altLang="ko-KR" sz="2800" dirty="0">
                <a:solidFill>
                  <a:schemeClr val="accent1"/>
                </a:solidFill>
              </a:rPr>
              <a:t>(5</a:t>
            </a:r>
            <a:r>
              <a:rPr lang="ko-KR" altLang="en-US" sz="2800" dirty="0">
                <a:solidFill>
                  <a:schemeClr val="accent1"/>
                </a:solidFill>
              </a:rPr>
              <a:t>대 범죄 건수</a:t>
            </a:r>
            <a:r>
              <a:rPr lang="en-US" altLang="ko-KR" sz="2800" dirty="0">
                <a:solidFill>
                  <a:schemeClr val="accent1"/>
                </a:solidFill>
              </a:rPr>
              <a:t>)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24" name="Chart 23"/>
          <p:cNvGraphicFramePr/>
          <p:nvPr/>
        </p:nvGraphicFramePr>
        <p:xfrm>
          <a:off x="935709" y="928325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E3D58A0C-F491-4CC4-A928-8B0F862AE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89382"/>
            <a:ext cx="2275110" cy="21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CC7459F-684C-4B8F-9EE4-B837A204D4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24" y="689382"/>
            <a:ext cx="2296709" cy="216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3543D92-6FBA-4300-8D22-046DFF0503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592" y="701544"/>
            <a:ext cx="2296709" cy="21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FF63210-BF81-4C67-8381-4A71BA177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842" y="3011565"/>
            <a:ext cx="1508869" cy="20813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CBAE6AF-36DA-47F6-B187-B4E789CA5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202" y="3003549"/>
            <a:ext cx="1592854" cy="23091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4569D9E-0DC0-4F35-8702-EFD1D4B9BB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1166" y="3003550"/>
            <a:ext cx="1508868" cy="23091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DA08E9-053B-487D-BDAA-7099F8D5CD37}"/>
              </a:ext>
            </a:extLst>
          </p:cNvPr>
          <p:cNvSpPr txBox="1"/>
          <p:nvPr/>
        </p:nvSpPr>
        <p:spPr>
          <a:xfrm>
            <a:off x="271792" y="3447167"/>
            <a:ext cx="876470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</a:rPr>
              <a:t>2017 ~  2020</a:t>
            </a:r>
            <a:r>
              <a:rPr lang="ko-KR" altLang="en-US" sz="1050" dirty="0">
                <a:solidFill>
                  <a:schemeClr val="bg1"/>
                </a:solidFill>
              </a:rPr>
              <a:t>년 기간의 각 구별 아파트 거래금액과 </a:t>
            </a:r>
            <a:r>
              <a:rPr lang="en-US" altLang="ko-KR" sz="1050" dirty="0">
                <a:solidFill>
                  <a:schemeClr val="bg1"/>
                </a:solidFill>
              </a:rPr>
              <a:t>5</a:t>
            </a:r>
            <a:r>
              <a:rPr lang="ko-KR" altLang="en-US" sz="1050" dirty="0">
                <a:solidFill>
                  <a:schemeClr val="bg1"/>
                </a:solidFill>
              </a:rPr>
              <a:t>대 범죄건수의 산포도를 보여주고 있다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 상관계수는 </a:t>
            </a:r>
            <a:r>
              <a:rPr lang="en-US" altLang="ko-KR" sz="1050" dirty="0">
                <a:solidFill>
                  <a:schemeClr val="bg1"/>
                </a:solidFill>
              </a:rPr>
              <a:t>0.54 ~ 0.57 </a:t>
            </a:r>
            <a:r>
              <a:rPr lang="ko-KR" altLang="en-US" sz="1050" dirty="0">
                <a:solidFill>
                  <a:schemeClr val="bg1"/>
                </a:solidFill>
              </a:rPr>
              <a:t>정도로 뚜렷한 </a:t>
            </a:r>
            <a:r>
              <a:rPr lang="ko-KR" altLang="en-US" sz="1050" dirty="0" err="1">
                <a:solidFill>
                  <a:srgbClr val="FF0000"/>
                </a:solidFill>
              </a:rPr>
              <a:t>뚜렷한</a:t>
            </a:r>
            <a:r>
              <a:rPr lang="ko-KR" altLang="en-US" sz="1050" dirty="0">
                <a:solidFill>
                  <a:srgbClr val="FF0000"/>
                </a:solidFill>
              </a:rPr>
              <a:t> 양 적 선형 관계</a:t>
            </a:r>
            <a:r>
              <a:rPr lang="ko-KR" altLang="en-US" sz="1050" dirty="0">
                <a:solidFill>
                  <a:schemeClr val="bg1"/>
                </a:solidFill>
              </a:rPr>
              <a:t>를 보여주고 있다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이는</a:t>
            </a:r>
            <a:r>
              <a:rPr lang="en-US" altLang="ko-KR" sz="1050" dirty="0">
                <a:solidFill>
                  <a:schemeClr val="bg1"/>
                </a:solidFill>
              </a:rPr>
              <a:t> 5</a:t>
            </a:r>
            <a:r>
              <a:rPr lang="ko-KR" altLang="en-US" sz="1050" dirty="0">
                <a:solidFill>
                  <a:schemeClr val="bg1"/>
                </a:solidFill>
              </a:rPr>
              <a:t>대 범죄 건수가 높은 구일수록 아파트 거래금액이 높은 구와의 어느 정도 상관성이 어느정도 있다고 볼 수 있다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050" dirty="0">
              <a:solidFill>
                <a:schemeClr val="bg1"/>
              </a:solidFill>
            </a:endParaRPr>
          </a:p>
          <a:p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</a:rPr>
              <a:t>우리의 예상과는 전혀 다른 결과였다</a:t>
            </a:r>
            <a:r>
              <a:rPr lang="en-US" altLang="ko-KR" sz="1050" b="1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endParaRPr lang="en-US" altLang="ko-KR" sz="1050" b="1" dirty="0">
              <a:solidFill>
                <a:srgbClr val="FF0000"/>
              </a:solidFill>
            </a:endParaRPr>
          </a:p>
          <a:p>
            <a:r>
              <a:rPr lang="ko-KR" altLang="en-US" sz="900" dirty="0">
                <a:solidFill>
                  <a:schemeClr val="bg1"/>
                </a:solidFill>
              </a:rPr>
              <a:t>데이터를 들여다보니 강남구의 폭력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ko-KR" altLang="en-US" sz="900" dirty="0">
                <a:solidFill>
                  <a:schemeClr val="bg1"/>
                </a:solidFill>
              </a:rPr>
              <a:t>발생</a:t>
            </a:r>
            <a:r>
              <a:rPr lang="en-US" altLang="ko-KR" sz="900" dirty="0">
                <a:solidFill>
                  <a:schemeClr val="bg1"/>
                </a:solidFill>
              </a:rPr>
              <a:t>) </a:t>
            </a:r>
            <a:r>
              <a:rPr lang="ko-KR" altLang="en-US" sz="900" dirty="0">
                <a:solidFill>
                  <a:schemeClr val="bg1"/>
                </a:solidFill>
              </a:rPr>
              <a:t>수가 다른 구보다 월등히 높았다</a:t>
            </a:r>
            <a:r>
              <a:rPr lang="en-US" altLang="ko-KR" sz="900" dirty="0">
                <a:solidFill>
                  <a:schemeClr val="bg1"/>
                </a:solidFill>
              </a:rPr>
              <a:t>. </a:t>
            </a:r>
            <a:r>
              <a:rPr lang="ko-KR" altLang="en-US" sz="900" dirty="0">
                <a:solidFill>
                  <a:schemeClr val="bg1"/>
                </a:solidFill>
              </a:rPr>
              <a:t>아마 유흥문화가 발달되어 술자리에서의 싸움이나  원인이라고 생각한다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ko-KR" altLang="en-US" sz="900" dirty="0">
                <a:solidFill>
                  <a:schemeClr val="bg1"/>
                </a:solidFill>
              </a:rPr>
              <a:t>또한 강남은 </a:t>
            </a:r>
            <a:r>
              <a:rPr lang="en-US" altLang="ko-KR" sz="900" dirty="0">
                <a:solidFill>
                  <a:schemeClr val="bg1"/>
                </a:solidFill>
              </a:rPr>
              <a:t>‘</a:t>
            </a:r>
            <a:r>
              <a:rPr lang="ko-KR" altLang="en-US" sz="900" dirty="0">
                <a:solidFill>
                  <a:schemeClr val="bg1"/>
                </a:solidFill>
              </a:rPr>
              <a:t>유동인구</a:t>
            </a:r>
            <a:r>
              <a:rPr lang="en-US" altLang="ko-KR" sz="900" dirty="0">
                <a:solidFill>
                  <a:schemeClr val="bg1"/>
                </a:solidFill>
              </a:rPr>
              <a:t>’</a:t>
            </a:r>
            <a:r>
              <a:rPr lang="ko-KR" altLang="en-US" sz="900" dirty="0">
                <a:solidFill>
                  <a:schemeClr val="bg1"/>
                </a:solidFill>
              </a:rPr>
              <a:t>도 많고 </a:t>
            </a:r>
            <a:r>
              <a:rPr lang="ko-KR" altLang="en-US" sz="900" dirty="0" err="1">
                <a:solidFill>
                  <a:schemeClr val="bg1"/>
                </a:solidFill>
              </a:rPr>
              <a:t>부자동네이기</a:t>
            </a:r>
            <a:r>
              <a:rPr lang="ko-KR" altLang="en-US" sz="900" dirty="0">
                <a:solidFill>
                  <a:schemeClr val="bg1"/>
                </a:solidFill>
              </a:rPr>
              <a:t> 때문에 </a:t>
            </a:r>
            <a:r>
              <a:rPr lang="en-US" altLang="ko-KR" sz="900" dirty="0">
                <a:solidFill>
                  <a:schemeClr val="bg1"/>
                </a:solidFill>
              </a:rPr>
              <a:t>‘</a:t>
            </a:r>
            <a:r>
              <a:rPr lang="ko-KR" altLang="en-US" sz="900" dirty="0">
                <a:solidFill>
                  <a:schemeClr val="bg1"/>
                </a:solidFill>
              </a:rPr>
              <a:t>경찰 배치 인력</a:t>
            </a:r>
            <a:r>
              <a:rPr lang="en-US" altLang="ko-KR" sz="900" dirty="0">
                <a:solidFill>
                  <a:schemeClr val="bg1"/>
                </a:solidFill>
              </a:rPr>
              <a:t>’</a:t>
            </a:r>
            <a:r>
              <a:rPr lang="ko-KR" altLang="en-US" sz="900" dirty="0">
                <a:solidFill>
                  <a:schemeClr val="bg1"/>
                </a:solidFill>
              </a:rPr>
              <a:t>도 다른 지역보다 촘촘한 편이라 이러한 결과가 나오지 </a:t>
            </a:r>
            <a:r>
              <a:rPr lang="ko-KR" altLang="en-US" sz="900" dirty="0" err="1">
                <a:solidFill>
                  <a:schemeClr val="bg1"/>
                </a:solidFill>
              </a:rPr>
              <a:t>않은건가</a:t>
            </a:r>
            <a:r>
              <a:rPr lang="ko-KR" altLang="en-US" sz="900" dirty="0">
                <a:solidFill>
                  <a:schemeClr val="bg1"/>
                </a:solidFill>
              </a:rPr>
              <a:t> 싶다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5152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상관계수와 </a:t>
            </a:r>
            <a:r>
              <a:rPr lang="ko-KR" altLang="en-US" sz="2800" dirty="0" err="1">
                <a:solidFill>
                  <a:schemeClr val="accent1"/>
                </a:solidFill>
              </a:rPr>
              <a:t>산점도</a:t>
            </a:r>
            <a:r>
              <a:rPr lang="ko-KR" altLang="en-US" sz="2800" dirty="0">
                <a:solidFill>
                  <a:schemeClr val="accent1"/>
                </a:solidFill>
              </a:rPr>
              <a:t> </a:t>
            </a:r>
            <a:r>
              <a:rPr lang="en-US" altLang="ko-KR" sz="2800" dirty="0">
                <a:solidFill>
                  <a:schemeClr val="accent1"/>
                </a:solidFill>
              </a:rPr>
              <a:t>(</a:t>
            </a:r>
            <a:r>
              <a:rPr lang="ko-KR" altLang="en-US" sz="2800" dirty="0">
                <a:solidFill>
                  <a:schemeClr val="accent1"/>
                </a:solidFill>
              </a:rPr>
              <a:t>의료 기관 수</a:t>
            </a:r>
            <a:r>
              <a:rPr lang="en-US" altLang="ko-KR" sz="2800" dirty="0">
                <a:solidFill>
                  <a:schemeClr val="accent1"/>
                </a:solidFill>
              </a:rPr>
              <a:t>)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2BF6592-84E8-4B32-BCC8-B2855100C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75" y="785515"/>
            <a:ext cx="1919620" cy="180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DF20C94-F082-4431-AE9F-460815AEF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08" y="781944"/>
            <a:ext cx="1919621" cy="180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FF24921-9504-4220-AECC-2560E17C9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8" y="785515"/>
            <a:ext cx="1919620" cy="180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3608C67-06B1-4B8D-A79C-177F0D165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3" y="785515"/>
            <a:ext cx="1919620" cy="180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19530FD-BC28-4A10-86B9-8F21E55C6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12" y="2760257"/>
            <a:ext cx="1262473" cy="23271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4324856-7726-49D2-94EB-A22FC232A7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6434" y="2760256"/>
            <a:ext cx="1327151" cy="23271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55333A4-E71A-47FF-BBCE-176391A34E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6154" y="2760256"/>
            <a:ext cx="1360026" cy="24120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0B84D2-D087-46F2-BD33-C34BFC0363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8528" y="2760257"/>
            <a:ext cx="1263196" cy="2432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AF87DDD-ECBC-4719-872A-DFE31AA73FE6}"/>
              </a:ext>
            </a:extLst>
          </p:cNvPr>
          <p:cNvSpPr txBox="1"/>
          <p:nvPr/>
        </p:nvSpPr>
        <p:spPr>
          <a:xfrm>
            <a:off x="601508" y="3720412"/>
            <a:ext cx="811563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2017 ~  2020</a:t>
            </a:r>
            <a:r>
              <a:rPr lang="ko-KR" altLang="en-US" sz="1200" dirty="0">
                <a:solidFill>
                  <a:schemeClr val="bg1"/>
                </a:solidFill>
              </a:rPr>
              <a:t>년 기간의 각 구별 아파트 거래금액과 총 의료기관 수의 산포도를 보여주고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 상관계수는 </a:t>
            </a:r>
            <a:r>
              <a:rPr lang="en-US" altLang="ko-KR" sz="1200" dirty="0">
                <a:solidFill>
                  <a:schemeClr val="bg1"/>
                </a:solidFill>
              </a:rPr>
              <a:t>0.67 ~ 0.76 </a:t>
            </a:r>
            <a:r>
              <a:rPr lang="ko-KR" altLang="en-US" sz="1200" dirty="0">
                <a:solidFill>
                  <a:schemeClr val="bg1"/>
                </a:solidFill>
              </a:rPr>
              <a:t>정도로 뚜렷한 </a:t>
            </a:r>
            <a:r>
              <a:rPr lang="ko-KR" altLang="en-US" sz="1200" dirty="0" err="1">
                <a:solidFill>
                  <a:srgbClr val="FF0000"/>
                </a:solidFill>
              </a:rPr>
              <a:t>뚜렷한</a:t>
            </a:r>
            <a:r>
              <a:rPr lang="ko-KR" altLang="en-US" sz="1200" dirty="0">
                <a:solidFill>
                  <a:srgbClr val="FF0000"/>
                </a:solidFill>
              </a:rPr>
              <a:t> 양 적 상관 관계</a:t>
            </a:r>
            <a:r>
              <a:rPr lang="ko-KR" altLang="en-US" sz="1200" dirty="0">
                <a:solidFill>
                  <a:schemeClr val="bg1"/>
                </a:solidFill>
              </a:rPr>
              <a:t>를 보여주고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이는 주변에 의료 기관이 많을수록 아파트 거래금액이 높은 구와의 상관성이 어느 정도 있다고 볼 수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900" b="1" dirty="0">
                <a:solidFill>
                  <a:srgbClr val="002060"/>
                </a:solidFill>
              </a:rPr>
              <a:t>의료기관 </a:t>
            </a:r>
            <a:r>
              <a:rPr lang="en-US" altLang="ko-KR" sz="900" b="1" dirty="0">
                <a:solidFill>
                  <a:srgbClr val="002060"/>
                </a:solidFill>
              </a:rPr>
              <a:t>: </a:t>
            </a:r>
            <a:r>
              <a:rPr lang="ko-KR" altLang="en-US" sz="900" b="1" dirty="0">
                <a:solidFill>
                  <a:srgbClr val="002060"/>
                </a:solidFill>
              </a:rPr>
              <a:t>종합병원 </a:t>
            </a:r>
            <a:r>
              <a:rPr lang="en-US" altLang="ko-KR" sz="900" b="1" dirty="0">
                <a:solidFill>
                  <a:srgbClr val="002060"/>
                </a:solidFill>
              </a:rPr>
              <a:t>, </a:t>
            </a:r>
            <a:r>
              <a:rPr lang="ko-KR" altLang="en-US" sz="900" b="1" dirty="0">
                <a:solidFill>
                  <a:srgbClr val="002060"/>
                </a:solidFill>
              </a:rPr>
              <a:t>병원</a:t>
            </a:r>
            <a:r>
              <a:rPr lang="en-US" altLang="ko-KR" sz="900" b="1" dirty="0">
                <a:solidFill>
                  <a:srgbClr val="002060"/>
                </a:solidFill>
              </a:rPr>
              <a:t>, </a:t>
            </a:r>
            <a:r>
              <a:rPr lang="ko-KR" altLang="en-US" sz="900" b="1" dirty="0">
                <a:solidFill>
                  <a:srgbClr val="002060"/>
                </a:solidFill>
              </a:rPr>
              <a:t>의원 </a:t>
            </a:r>
            <a:r>
              <a:rPr lang="en-US" altLang="ko-KR" sz="900" b="1" dirty="0">
                <a:solidFill>
                  <a:srgbClr val="002060"/>
                </a:solidFill>
              </a:rPr>
              <a:t>, </a:t>
            </a:r>
            <a:r>
              <a:rPr lang="ko-KR" altLang="en-US" sz="900" b="1" dirty="0">
                <a:solidFill>
                  <a:srgbClr val="002060"/>
                </a:solidFill>
              </a:rPr>
              <a:t>부속병의원</a:t>
            </a:r>
            <a:r>
              <a:rPr lang="en-US" altLang="ko-KR" sz="900" b="1" dirty="0">
                <a:solidFill>
                  <a:srgbClr val="002060"/>
                </a:solidFill>
              </a:rPr>
              <a:t>, </a:t>
            </a:r>
            <a:r>
              <a:rPr lang="ko-KR" altLang="en-US" sz="900" b="1" dirty="0">
                <a:solidFill>
                  <a:srgbClr val="002060"/>
                </a:solidFill>
              </a:rPr>
              <a:t>요양병원</a:t>
            </a:r>
            <a:r>
              <a:rPr lang="en-US" altLang="ko-KR" sz="900" b="1" dirty="0">
                <a:solidFill>
                  <a:srgbClr val="002060"/>
                </a:solidFill>
              </a:rPr>
              <a:t>, </a:t>
            </a:r>
            <a:r>
              <a:rPr lang="ko-KR" altLang="en-US" sz="900" b="1" dirty="0">
                <a:solidFill>
                  <a:srgbClr val="002060"/>
                </a:solidFill>
              </a:rPr>
              <a:t>노인전문병원 </a:t>
            </a:r>
            <a:r>
              <a:rPr lang="en-US" altLang="ko-KR" sz="900" b="1" dirty="0">
                <a:solidFill>
                  <a:srgbClr val="002060"/>
                </a:solidFill>
              </a:rPr>
              <a:t>,</a:t>
            </a:r>
            <a:r>
              <a:rPr lang="ko-KR" altLang="en-US" sz="900" b="1" dirty="0">
                <a:solidFill>
                  <a:srgbClr val="002060"/>
                </a:solidFill>
              </a:rPr>
              <a:t>결핵병원</a:t>
            </a:r>
            <a:r>
              <a:rPr lang="en-US" altLang="ko-KR" sz="900" b="1" dirty="0">
                <a:solidFill>
                  <a:srgbClr val="002060"/>
                </a:solidFill>
              </a:rPr>
              <a:t>, </a:t>
            </a:r>
            <a:r>
              <a:rPr lang="ko-KR" altLang="en-US" sz="900" b="1" dirty="0">
                <a:solidFill>
                  <a:srgbClr val="002060"/>
                </a:solidFill>
              </a:rPr>
              <a:t>정신병원</a:t>
            </a:r>
            <a:r>
              <a:rPr lang="en-US" altLang="ko-KR" sz="900" b="1" dirty="0">
                <a:solidFill>
                  <a:srgbClr val="002060"/>
                </a:solidFill>
              </a:rPr>
              <a:t>, </a:t>
            </a:r>
            <a:r>
              <a:rPr lang="ko-KR" altLang="en-US" sz="900" b="1" dirty="0">
                <a:solidFill>
                  <a:srgbClr val="002060"/>
                </a:solidFill>
              </a:rPr>
              <a:t>치과병원</a:t>
            </a:r>
            <a:r>
              <a:rPr lang="en-US" altLang="ko-KR" sz="900" b="1" dirty="0">
                <a:solidFill>
                  <a:srgbClr val="002060"/>
                </a:solidFill>
              </a:rPr>
              <a:t>, </a:t>
            </a:r>
            <a:r>
              <a:rPr lang="ko-KR" altLang="en-US" sz="900" b="1" dirty="0">
                <a:solidFill>
                  <a:srgbClr val="002060"/>
                </a:solidFill>
              </a:rPr>
              <a:t>치과의원</a:t>
            </a:r>
            <a:r>
              <a:rPr lang="en-US" altLang="ko-KR" sz="900" b="1" dirty="0">
                <a:solidFill>
                  <a:srgbClr val="002060"/>
                </a:solidFill>
              </a:rPr>
              <a:t>, </a:t>
            </a:r>
            <a:r>
              <a:rPr lang="ko-KR" altLang="en-US" sz="900" b="1" dirty="0">
                <a:solidFill>
                  <a:srgbClr val="002060"/>
                </a:solidFill>
              </a:rPr>
              <a:t>한방병원</a:t>
            </a:r>
            <a:r>
              <a:rPr lang="en-US" altLang="ko-KR" sz="900" b="1" dirty="0">
                <a:solidFill>
                  <a:srgbClr val="002060"/>
                </a:solidFill>
              </a:rPr>
              <a:t>, </a:t>
            </a:r>
            <a:r>
              <a:rPr lang="ko-KR" altLang="en-US" sz="900" b="1" dirty="0">
                <a:solidFill>
                  <a:srgbClr val="002060"/>
                </a:solidFill>
              </a:rPr>
              <a:t>한방의원</a:t>
            </a:r>
            <a:r>
              <a:rPr lang="en-US" altLang="ko-KR" sz="900" b="1" dirty="0">
                <a:solidFill>
                  <a:srgbClr val="002060"/>
                </a:solidFill>
              </a:rPr>
              <a:t>, </a:t>
            </a:r>
            <a:r>
              <a:rPr lang="ko-KR" altLang="en-US" sz="900" b="1" dirty="0">
                <a:solidFill>
                  <a:srgbClr val="002060"/>
                </a:solidFill>
              </a:rPr>
              <a:t>조산원</a:t>
            </a: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564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상관계수와 </a:t>
            </a:r>
            <a:r>
              <a:rPr lang="ko-KR" altLang="en-US" sz="2800" dirty="0" err="1">
                <a:solidFill>
                  <a:schemeClr val="accent1"/>
                </a:solidFill>
              </a:rPr>
              <a:t>산점도</a:t>
            </a:r>
            <a:r>
              <a:rPr lang="ko-KR" altLang="en-US" sz="2800" dirty="0">
                <a:solidFill>
                  <a:schemeClr val="accent1"/>
                </a:solidFill>
              </a:rPr>
              <a:t> </a:t>
            </a:r>
            <a:r>
              <a:rPr lang="en-US" altLang="ko-KR" sz="2800" dirty="0">
                <a:solidFill>
                  <a:schemeClr val="accent1"/>
                </a:solidFill>
              </a:rPr>
              <a:t>(</a:t>
            </a:r>
            <a:r>
              <a:rPr lang="ko-KR" altLang="en-US" sz="2800" dirty="0">
                <a:solidFill>
                  <a:schemeClr val="accent1"/>
                </a:solidFill>
              </a:rPr>
              <a:t>노인 비율</a:t>
            </a:r>
            <a:r>
              <a:rPr lang="en-US" altLang="ko-KR" sz="2800" dirty="0">
                <a:solidFill>
                  <a:schemeClr val="accent1"/>
                </a:solidFill>
              </a:rPr>
              <a:t>)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0437" y="3668998"/>
            <a:ext cx="7714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2017 ~  2020</a:t>
            </a:r>
            <a:r>
              <a:rPr lang="ko-KR" altLang="en-US" sz="1200" dirty="0">
                <a:solidFill>
                  <a:schemeClr val="bg1"/>
                </a:solidFill>
              </a:rPr>
              <a:t>년 기간의 각 구별 아파트 거래금액과 노인 비율의 산포도를 보여주고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 상관계수는 </a:t>
            </a:r>
            <a:r>
              <a:rPr lang="en-US" altLang="ko-KR" sz="1200" dirty="0">
                <a:solidFill>
                  <a:schemeClr val="bg1"/>
                </a:solidFill>
              </a:rPr>
              <a:t>-0.653 ~ -0.525 </a:t>
            </a:r>
            <a:r>
              <a:rPr lang="ko-KR" altLang="en-US" sz="1200" dirty="0">
                <a:solidFill>
                  <a:schemeClr val="bg1"/>
                </a:solidFill>
              </a:rPr>
              <a:t>정도로 </a:t>
            </a:r>
            <a:r>
              <a:rPr lang="ko-KR" altLang="en-US" sz="1200" dirty="0">
                <a:solidFill>
                  <a:srgbClr val="FF0000"/>
                </a:solidFill>
              </a:rPr>
              <a:t>뚜렷한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음의 상관관계</a:t>
            </a:r>
            <a:r>
              <a:rPr lang="ko-KR" altLang="en-US" sz="1200" dirty="0">
                <a:solidFill>
                  <a:schemeClr val="bg1"/>
                </a:solidFill>
              </a:rPr>
              <a:t>를 보여주고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이는 노인 비율이 적은 구일수록 아파트 거래금액이 높은 구와의 상관성이 있다고 볼 수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7" y="2571750"/>
            <a:ext cx="449619" cy="1371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678" y="2571750"/>
            <a:ext cx="426757" cy="13717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794" y="2571750"/>
            <a:ext cx="434378" cy="14479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43" y="2571750"/>
            <a:ext cx="434378" cy="14479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000"/>
            <a:ext cx="2160000" cy="144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864000"/>
            <a:ext cx="2160000" cy="144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000" y="864000"/>
            <a:ext cx="2160000" cy="144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000" y="864000"/>
            <a:ext cx="21599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50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상관계수와 </a:t>
            </a:r>
            <a:r>
              <a:rPr lang="ko-KR" altLang="en-US" sz="2800" dirty="0" err="1">
                <a:solidFill>
                  <a:schemeClr val="accent1"/>
                </a:solidFill>
              </a:rPr>
              <a:t>산점도</a:t>
            </a:r>
            <a:r>
              <a:rPr lang="ko-KR" altLang="en-US" sz="2800" dirty="0">
                <a:solidFill>
                  <a:schemeClr val="accent1"/>
                </a:solidFill>
              </a:rPr>
              <a:t> </a:t>
            </a:r>
            <a:r>
              <a:rPr lang="en-US" altLang="ko-KR" sz="2800" dirty="0">
                <a:solidFill>
                  <a:schemeClr val="accent1"/>
                </a:solidFill>
              </a:rPr>
              <a:t>(</a:t>
            </a:r>
            <a:r>
              <a:rPr lang="ko-KR" altLang="en-US" sz="2800" dirty="0">
                <a:solidFill>
                  <a:schemeClr val="accent1"/>
                </a:solidFill>
              </a:rPr>
              <a:t>미성년자 비율</a:t>
            </a:r>
            <a:r>
              <a:rPr lang="en-US" altLang="ko-KR" sz="2800" dirty="0">
                <a:solidFill>
                  <a:schemeClr val="accent1"/>
                </a:solidFill>
              </a:rPr>
              <a:t>)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15434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01508" y="3720412"/>
            <a:ext cx="8115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2017 ~  2020</a:t>
            </a:r>
            <a:r>
              <a:rPr lang="ko-KR" altLang="en-US" sz="1200" dirty="0">
                <a:solidFill>
                  <a:schemeClr val="bg1"/>
                </a:solidFill>
              </a:rPr>
              <a:t>년 기간의 각 구별 아파트 거래금액과 미성년자 비율의 산포도를 보여주고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 상관계수는 </a:t>
            </a:r>
            <a:r>
              <a:rPr lang="en-US" altLang="ko-KR" sz="1200" dirty="0">
                <a:solidFill>
                  <a:schemeClr val="bg1"/>
                </a:solidFill>
              </a:rPr>
              <a:t>0.44 ~ 0.50 </a:t>
            </a:r>
            <a:r>
              <a:rPr lang="ko-KR" altLang="en-US" sz="1200" dirty="0">
                <a:solidFill>
                  <a:schemeClr val="bg1"/>
                </a:solidFill>
              </a:rPr>
              <a:t>정도로 </a:t>
            </a:r>
            <a:r>
              <a:rPr lang="ko-KR" altLang="en-US" sz="1200" dirty="0">
                <a:solidFill>
                  <a:srgbClr val="FF0000"/>
                </a:solidFill>
              </a:rPr>
              <a:t>뚜렷한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양적 상관 관계</a:t>
            </a:r>
            <a:r>
              <a:rPr lang="ko-KR" altLang="en-US" sz="1200" dirty="0">
                <a:solidFill>
                  <a:schemeClr val="bg1"/>
                </a:solidFill>
              </a:rPr>
              <a:t>를 보여주고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이는 미성년자 비율이 높은 구 일수록 아파트 거래금액이 높은 구와의 상관성이 어느정도 크다고 볼 수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24" name="Chart 23"/>
          <p:cNvGraphicFramePr/>
          <p:nvPr/>
        </p:nvGraphicFramePr>
        <p:xfrm>
          <a:off x="935709" y="928325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4750398" y="1169316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1405E8FE-B25D-471A-8726-8D4ACD97F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23" y="706804"/>
            <a:ext cx="2047689" cy="199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CCF2D76-0851-4D71-ADFB-DCD5CB922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847" y="690414"/>
            <a:ext cx="2153278" cy="209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D4FB93-D898-4603-A822-98DDFF3CE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93492"/>
            <a:ext cx="2218237" cy="215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3437370-48E1-49CB-9024-8CFFB9EB8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641" y="699541"/>
            <a:ext cx="2218237" cy="215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1AE4C1-4A4B-4A4E-9E77-0F712B4D0B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08" y="2897436"/>
            <a:ext cx="1352739" cy="18630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A5178A9-66A3-41F9-8AAC-D73092AD0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5278" y="2889355"/>
            <a:ext cx="1476581" cy="18748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D6C97C5-7C7A-4F0A-A322-6270B626D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7439" y="2890163"/>
            <a:ext cx="1409897" cy="185500"/>
          </a:xfrm>
          <a:prstGeom prst="rect">
            <a:avLst/>
          </a:prstGeom>
        </p:spPr>
      </p:pic>
      <p:pic>
        <p:nvPicPr>
          <p:cNvPr id="1025" name="그림 1024">
            <a:extLst>
              <a:ext uri="{FF2B5EF4-FFF2-40B4-BE49-F238E27FC236}">
                <a16:creationId xmlns:a16="http://schemas.microsoft.com/office/drawing/2014/main" id="{A390606A-A27C-4B9D-9021-A91FC3BD8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95203" y="2895185"/>
            <a:ext cx="1400370" cy="1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951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상관계수와 </a:t>
            </a:r>
            <a:r>
              <a:rPr lang="ko-KR" altLang="en-US" sz="2800" dirty="0" err="1">
                <a:solidFill>
                  <a:schemeClr val="accent1"/>
                </a:solidFill>
              </a:rPr>
              <a:t>산점도</a:t>
            </a:r>
            <a:r>
              <a:rPr lang="ko-KR" altLang="en-US" sz="2800" dirty="0">
                <a:solidFill>
                  <a:schemeClr val="accent1"/>
                </a:solidFill>
              </a:rPr>
              <a:t> </a:t>
            </a:r>
            <a:r>
              <a:rPr lang="en-US" altLang="ko-KR" sz="2800" dirty="0">
                <a:solidFill>
                  <a:schemeClr val="accent1"/>
                </a:solidFill>
              </a:rPr>
              <a:t>(</a:t>
            </a:r>
            <a:r>
              <a:rPr lang="ko-KR" altLang="en-US" sz="2800" dirty="0">
                <a:solidFill>
                  <a:schemeClr val="accent1"/>
                </a:solidFill>
              </a:rPr>
              <a:t>성인 비율</a:t>
            </a:r>
            <a:r>
              <a:rPr lang="en-US" altLang="ko-KR" sz="2800" dirty="0">
                <a:solidFill>
                  <a:schemeClr val="accent1"/>
                </a:solidFill>
              </a:rPr>
              <a:t>)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24" name="Chart 23"/>
          <p:cNvGraphicFramePr/>
          <p:nvPr/>
        </p:nvGraphicFramePr>
        <p:xfrm>
          <a:off x="935709" y="928325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3">
            <a:extLst>
              <a:ext uri="{FF2B5EF4-FFF2-40B4-BE49-F238E27FC236}">
                <a16:creationId xmlns:a16="http://schemas.microsoft.com/office/drawing/2014/main" id="{B930AFB0-DC94-4B17-880C-F83944AF8230}"/>
              </a:ext>
            </a:extLst>
          </p:cNvPr>
          <p:cNvGraphicFramePr/>
          <p:nvPr/>
        </p:nvGraphicFramePr>
        <p:xfrm>
          <a:off x="6334737" y="718650"/>
          <a:ext cx="1197550" cy="1654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4F89E057-12C8-4831-A836-EA0AED61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1" y="691872"/>
            <a:ext cx="2089424" cy="203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11C360C-D71D-4009-9310-B58358B5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186" y="688163"/>
            <a:ext cx="2214342" cy="215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01E83F9-1DF5-4B94-B22B-4D97FBD9F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703" y="647048"/>
            <a:ext cx="2294814" cy="22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70C8793-D9DD-4B7D-9316-6FBE042DC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45" y="627356"/>
            <a:ext cx="2237489" cy="227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그림 2056">
            <a:extLst>
              <a:ext uri="{FF2B5EF4-FFF2-40B4-BE49-F238E27FC236}">
                <a16:creationId xmlns:a16="http://schemas.microsoft.com/office/drawing/2014/main" id="{6DB58C56-AB6B-413E-BF2E-619A187229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614" y="2999690"/>
            <a:ext cx="1428949" cy="190527"/>
          </a:xfrm>
          <a:prstGeom prst="rect">
            <a:avLst/>
          </a:prstGeom>
        </p:spPr>
      </p:pic>
      <p:pic>
        <p:nvPicPr>
          <p:cNvPr id="2059" name="그림 2058">
            <a:extLst>
              <a:ext uri="{FF2B5EF4-FFF2-40B4-BE49-F238E27FC236}">
                <a16:creationId xmlns:a16="http://schemas.microsoft.com/office/drawing/2014/main" id="{CC533A06-10FF-4C5E-970B-23232B99AF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3582" y="2903574"/>
            <a:ext cx="1390844" cy="276264"/>
          </a:xfrm>
          <a:prstGeom prst="rect">
            <a:avLst/>
          </a:prstGeom>
        </p:spPr>
      </p:pic>
      <p:pic>
        <p:nvPicPr>
          <p:cNvPr id="2061" name="그림 2060">
            <a:extLst>
              <a:ext uri="{FF2B5EF4-FFF2-40B4-BE49-F238E27FC236}">
                <a16:creationId xmlns:a16="http://schemas.microsoft.com/office/drawing/2014/main" id="{F594BE19-9475-405E-B74D-8767613E9F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4104" y="2912470"/>
            <a:ext cx="1476581" cy="276264"/>
          </a:xfrm>
          <a:prstGeom prst="rect">
            <a:avLst/>
          </a:prstGeom>
        </p:spPr>
      </p:pic>
      <p:pic>
        <p:nvPicPr>
          <p:cNvPr id="2063" name="그림 2062">
            <a:extLst>
              <a:ext uri="{FF2B5EF4-FFF2-40B4-BE49-F238E27FC236}">
                <a16:creationId xmlns:a16="http://schemas.microsoft.com/office/drawing/2014/main" id="{A519289F-574E-4ED7-B6AE-3046F5E91A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0071" y="2903585"/>
            <a:ext cx="1343212" cy="2650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AD0536C-DAF2-4A35-97E9-658DE98083AF}"/>
              </a:ext>
            </a:extLst>
          </p:cNvPr>
          <p:cNvSpPr txBox="1"/>
          <p:nvPr/>
        </p:nvSpPr>
        <p:spPr>
          <a:xfrm>
            <a:off x="601508" y="3720412"/>
            <a:ext cx="8115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2017 ~  2020</a:t>
            </a:r>
            <a:r>
              <a:rPr lang="ko-KR" altLang="en-US" sz="1200" dirty="0">
                <a:solidFill>
                  <a:schemeClr val="bg1"/>
                </a:solidFill>
              </a:rPr>
              <a:t>년 기간의 각 구별 아파트 거래금액과 성인 비율의 산포도를 보여주고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 상관계수는 </a:t>
            </a:r>
            <a:r>
              <a:rPr lang="en-US" altLang="ko-KR" sz="1200" dirty="0">
                <a:solidFill>
                  <a:schemeClr val="bg1"/>
                </a:solidFill>
              </a:rPr>
              <a:t>0.19 ~ 0.28 </a:t>
            </a:r>
            <a:r>
              <a:rPr lang="ko-KR" altLang="en-US" sz="1200" dirty="0">
                <a:solidFill>
                  <a:schemeClr val="bg1"/>
                </a:solidFill>
              </a:rPr>
              <a:t>정도로 뚜렷한 </a:t>
            </a:r>
            <a:r>
              <a:rPr lang="ko-KR" altLang="en-US" sz="1200" dirty="0">
                <a:solidFill>
                  <a:srgbClr val="FF0000"/>
                </a:solidFill>
              </a:rPr>
              <a:t>약한 양 적 상관 관계</a:t>
            </a:r>
            <a:r>
              <a:rPr lang="ko-KR" altLang="en-US" sz="1200" dirty="0">
                <a:solidFill>
                  <a:schemeClr val="bg1"/>
                </a:solidFill>
              </a:rPr>
              <a:t>를 보여주고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이는 성인 비율이 높은 구일수록 아파트 거래금액이 높은 구와의 상관성이 약하게 있다고 볼 수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6241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F5CBE77-BEAB-4A62-985B-71DEEDCD83A9}"/>
              </a:ext>
            </a:extLst>
          </p:cNvPr>
          <p:cNvGraphicFramePr/>
          <p:nvPr/>
        </p:nvGraphicFramePr>
        <p:xfrm>
          <a:off x="6790237" y="1129101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상관계수와 </a:t>
            </a:r>
            <a:r>
              <a:rPr lang="ko-KR" altLang="en-US" sz="2800" dirty="0" err="1">
                <a:solidFill>
                  <a:schemeClr val="accent1"/>
                </a:solidFill>
              </a:rPr>
              <a:t>산점도</a:t>
            </a:r>
            <a:r>
              <a:rPr lang="ko-KR" altLang="en-US" sz="2800" dirty="0">
                <a:solidFill>
                  <a:schemeClr val="accent1"/>
                </a:solidFill>
              </a:rPr>
              <a:t> </a:t>
            </a:r>
            <a:r>
              <a:rPr lang="en-US" altLang="ko-KR" sz="2800" dirty="0">
                <a:solidFill>
                  <a:schemeClr val="accent1"/>
                </a:solidFill>
              </a:rPr>
              <a:t>(</a:t>
            </a:r>
            <a:r>
              <a:rPr lang="ko-KR" altLang="en-US" sz="2800" dirty="0">
                <a:solidFill>
                  <a:schemeClr val="accent1"/>
                </a:solidFill>
              </a:rPr>
              <a:t>남녀 성비</a:t>
            </a:r>
            <a:r>
              <a:rPr lang="en-US" altLang="ko-KR" sz="2800" dirty="0">
                <a:solidFill>
                  <a:schemeClr val="accent1"/>
                </a:solidFill>
              </a:rPr>
              <a:t>)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3764" y="3881161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5097" y="365187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24" name="Chart 23"/>
          <p:cNvGraphicFramePr/>
          <p:nvPr/>
        </p:nvGraphicFramePr>
        <p:xfrm>
          <a:off x="935709" y="928325"/>
          <a:ext cx="1679848" cy="22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076" name="Picture 4">
            <a:extLst>
              <a:ext uri="{FF2B5EF4-FFF2-40B4-BE49-F238E27FC236}">
                <a16:creationId xmlns:a16="http://schemas.microsoft.com/office/drawing/2014/main" id="{DF41DD9E-1BD3-4BDB-ABDC-D58D9D6C4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5" y="734806"/>
            <a:ext cx="2181131" cy="20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539BAF5-9F7C-4E26-82C7-BCDB50C8F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229" y="730547"/>
            <a:ext cx="2061120" cy="198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A74FBB9-D6CF-454D-A574-89F2A8167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26" y="730546"/>
            <a:ext cx="2061120" cy="199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E7005A53-1863-46DF-9929-2761DC688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908" y="737271"/>
            <a:ext cx="2061120" cy="205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E3DB8B-D608-45AF-BF64-3BBDFF9D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264" y="2912871"/>
            <a:ext cx="1400370" cy="26673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8E3568B-2737-4EA8-9EBC-C7886D9E45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7207" y="2941207"/>
            <a:ext cx="1467055" cy="25721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B8ED7DF-EC3F-44CB-A712-79078215BD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1084" y="2878969"/>
            <a:ext cx="1400370" cy="295316"/>
          </a:xfrm>
          <a:prstGeom prst="rect">
            <a:avLst/>
          </a:prstGeom>
        </p:spPr>
      </p:pic>
      <p:pic>
        <p:nvPicPr>
          <p:cNvPr id="3073" name="그림 3072">
            <a:extLst>
              <a:ext uri="{FF2B5EF4-FFF2-40B4-BE49-F238E27FC236}">
                <a16:creationId xmlns:a16="http://schemas.microsoft.com/office/drawing/2014/main" id="{9E126D51-05BE-4356-9AE8-AE05D6EED6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33030" y="2867834"/>
            <a:ext cx="1419423" cy="29531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5DE2FE8-81FB-41F5-B85D-32F692A89681}"/>
              </a:ext>
            </a:extLst>
          </p:cNvPr>
          <p:cNvSpPr txBox="1"/>
          <p:nvPr/>
        </p:nvSpPr>
        <p:spPr>
          <a:xfrm>
            <a:off x="601508" y="3720412"/>
            <a:ext cx="8115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2017 ~  2020</a:t>
            </a:r>
            <a:r>
              <a:rPr lang="ko-KR" altLang="en-US" sz="1200" dirty="0">
                <a:solidFill>
                  <a:schemeClr val="bg1"/>
                </a:solidFill>
              </a:rPr>
              <a:t>년 기간의 각 구별 아파트 거래금액과 남녀 성비의 산포도를 보여주고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 상관계수는 </a:t>
            </a:r>
            <a:r>
              <a:rPr lang="en-US" altLang="ko-KR" sz="1200" dirty="0">
                <a:solidFill>
                  <a:schemeClr val="bg1"/>
                </a:solidFill>
              </a:rPr>
              <a:t>-0.57 ~ -0.49 </a:t>
            </a:r>
            <a:r>
              <a:rPr lang="ko-KR" altLang="en-US" sz="1200" dirty="0">
                <a:solidFill>
                  <a:schemeClr val="bg1"/>
                </a:solidFill>
              </a:rPr>
              <a:t>정도로 </a:t>
            </a:r>
            <a:r>
              <a:rPr lang="ko-KR" altLang="en-US" sz="1200" dirty="0">
                <a:solidFill>
                  <a:srgbClr val="FF0000"/>
                </a:solidFill>
              </a:rPr>
              <a:t>뚜렷한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음 적 상관 관계</a:t>
            </a:r>
            <a:r>
              <a:rPr lang="ko-KR" altLang="en-US" sz="1200" dirty="0">
                <a:solidFill>
                  <a:schemeClr val="bg1"/>
                </a:solidFill>
              </a:rPr>
              <a:t>를 보여주고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여성이 비율이 높은 구 일수록 아파트 거래금액 높은 구와의 상관성이 어느정도 크다고 볼 수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64167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5400"/>
            <a:ext cx="9144000" cy="576263"/>
          </a:xfrm>
        </p:spPr>
        <p:txBody>
          <a:bodyPr/>
          <a:lstStyle/>
          <a:p>
            <a:r>
              <a:rPr lang="ko-KR" altLang="en-US" sz="2600" dirty="0" err="1">
                <a:solidFill>
                  <a:schemeClr val="accent1"/>
                </a:solidFill>
              </a:rPr>
              <a:t>피어슨</a:t>
            </a:r>
            <a:r>
              <a:rPr lang="ko-KR" altLang="en-US" sz="2600" dirty="0">
                <a:solidFill>
                  <a:schemeClr val="accent1"/>
                </a:solidFill>
              </a:rPr>
              <a:t> 상관계수 분석 </a:t>
            </a:r>
            <a:r>
              <a:rPr lang="en-US" altLang="ko-KR" sz="2600" dirty="0">
                <a:solidFill>
                  <a:schemeClr val="accent1"/>
                </a:solidFill>
              </a:rPr>
              <a:t>(Heat Map)</a:t>
            </a:r>
            <a:endParaRPr lang="ko-KR" altLang="en-US" sz="2600" dirty="0">
              <a:solidFill>
                <a:schemeClr val="accent1"/>
              </a:solidFill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3203847" y="2240359"/>
            <a:ext cx="144016" cy="99415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5B8730-FCFF-4AE6-A6F5-2F4949C46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93" y="509698"/>
            <a:ext cx="5148063" cy="4633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13F122-FE28-4078-9FFC-724CC5E142B9}"/>
              </a:ext>
            </a:extLst>
          </p:cNvPr>
          <p:cNvSpPr txBox="1"/>
          <p:nvPr/>
        </p:nvSpPr>
        <p:spPr>
          <a:xfrm>
            <a:off x="5241884" y="2539111"/>
            <a:ext cx="385192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cs typeface="Arial" pitchFamily="34" charset="0"/>
              </a:rPr>
              <a:t>아파트 매매 가격은 거래금액</a:t>
            </a:r>
            <a:r>
              <a:rPr lang="en-US" altLang="ko-KR" sz="900" b="1" dirty="0">
                <a:cs typeface="Arial" pitchFamily="34" charset="0"/>
              </a:rPr>
              <a:t>(</a:t>
            </a:r>
            <a:r>
              <a:rPr lang="ko-KR" altLang="en-US" sz="900" b="1" dirty="0">
                <a:cs typeface="Arial" pitchFamily="34" charset="0"/>
              </a:rPr>
              <a:t>만원</a:t>
            </a:r>
            <a:r>
              <a:rPr lang="en-US" altLang="ko-KR" sz="900" b="1" dirty="0">
                <a:cs typeface="Arial" pitchFamily="34" charset="0"/>
              </a:rPr>
              <a:t>)  / </a:t>
            </a:r>
            <a:r>
              <a:rPr lang="ko-KR" altLang="en-US" sz="900" b="1" dirty="0">
                <a:cs typeface="Arial" pitchFamily="34" charset="0"/>
              </a:rPr>
              <a:t>전용면적</a:t>
            </a:r>
            <a:r>
              <a:rPr lang="en-US" altLang="ko-KR" sz="900" b="1" dirty="0">
                <a:cs typeface="Arial" pitchFamily="34" charset="0"/>
              </a:rPr>
              <a:t>(㎡) </a:t>
            </a:r>
            <a:r>
              <a:rPr lang="ko-KR" altLang="en-US" sz="900" b="1" dirty="0">
                <a:cs typeface="Arial" pitchFamily="34" charset="0"/>
              </a:rPr>
              <a:t>를 기준으로 한다</a:t>
            </a:r>
            <a:r>
              <a:rPr lang="en-US" altLang="ko-KR" sz="900" b="1" dirty="0">
                <a:cs typeface="Arial" pitchFamily="34" charset="0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900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dirty="0">
              <a:cs typeface="Arial" pitchFamily="34" charset="0"/>
            </a:endParaRPr>
          </a:p>
          <a:p>
            <a:endParaRPr lang="en-US" altLang="ko-KR" sz="900" dirty="0"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ko-KR" sz="900" dirty="0">
              <a:cs typeface="Arial" pitchFamily="34" charset="0"/>
            </a:endParaRPr>
          </a:p>
          <a:p>
            <a:endParaRPr lang="en-US" altLang="ko-KR" sz="3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1. </a:t>
            </a:r>
            <a:r>
              <a:rPr lang="ko-KR" altLang="en-US" sz="900" b="1" dirty="0">
                <a:cs typeface="Arial" pitchFamily="34" charset="0"/>
              </a:rPr>
              <a:t>거래금액과 각각의 요소 중에 뚜렷하거나 강한 상관 관계를 보여주는 데이터는</a:t>
            </a:r>
            <a:r>
              <a:rPr lang="en-US" altLang="ko-KR" sz="900" b="1" dirty="0">
                <a:cs typeface="Arial" pitchFamily="34" charset="0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‘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미성년자 비율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노인 비율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남녀 성비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인구 밀도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BMI,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평균연봉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10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만명당 의료기관 수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’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ko-KR" altLang="en-US" sz="900" b="1" dirty="0">
                <a:cs typeface="Arial" pitchFamily="34" charset="0"/>
              </a:rPr>
              <a:t>이다</a:t>
            </a:r>
            <a:r>
              <a:rPr lang="en-US" altLang="ko-KR" sz="900" b="1" dirty="0">
                <a:cs typeface="Arial" pitchFamily="34" charset="0"/>
              </a:rPr>
              <a:t>.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en-US" altLang="ko-KR" sz="900" b="1" dirty="0">
                <a:cs typeface="Arial" pitchFamily="34" charset="0"/>
              </a:rPr>
              <a:t>2. </a:t>
            </a:r>
            <a:r>
              <a:rPr lang="ko-KR" altLang="en-US" sz="900" b="1" dirty="0">
                <a:cs typeface="Arial" pitchFamily="34" charset="0"/>
              </a:rPr>
              <a:t>상관 관계가 거의 없는 데이터는</a:t>
            </a:r>
            <a:r>
              <a:rPr lang="en-US" altLang="ko-KR" sz="900" b="1" dirty="0">
                <a:cs typeface="Arial" pitchFamily="34" charset="0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‘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성인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비율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10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만명 당 범죄 발생 건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, </a:t>
            </a:r>
          </a:p>
          <a:p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10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만명당 종합병원수</a:t>
            </a:r>
            <a:r>
              <a:rPr lang="en-US" altLang="ko-KR" sz="900" b="1" dirty="0">
                <a:solidFill>
                  <a:srgbClr val="FF0000"/>
                </a:solidFill>
                <a:cs typeface="Arial" pitchFamily="34" charset="0"/>
              </a:rPr>
              <a:t>’</a:t>
            </a:r>
            <a:r>
              <a:rPr lang="ko-KR" altLang="en-US" sz="900" b="1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ko-KR" altLang="en-US" sz="900" b="1" dirty="0">
                <a:cs typeface="Arial" pitchFamily="34" charset="0"/>
              </a:rPr>
              <a:t>이다</a:t>
            </a:r>
            <a:r>
              <a:rPr lang="en-US" altLang="ko-KR" sz="900" b="1" dirty="0">
                <a:cs typeface="Arial" pitchFamily="34" charset="0"/>
              </a:rPr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4D22B0B-D796-425D-A736-F02A41061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495220"/>
              </p:ext>
            </p:extLst>
          </p:nvPr>
        </p:nvGraphicFramePr>
        <p:xfrm>
          <a:off x="5724128" y="601663"/>
          <a:ext cx="2619413" cy="16002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30547">
                  <a:extLst>
                    <a:ext uri="{9D8B030D-6E8A-4147-A177-3AD203B41FA5}">
                      <a16:colId xmlns:a16="http://schemas.microsoft.com/office/drawing/2014/main" val="2664920960"/>
                    </a:ext>
                  </a:extLst>
                </a:gridCol>
                <a:gridCol w="1788866">
                  <a:extLst>
                    <a:ext uri="{9D8B030D-6E8A-4147-A177-3AD203B41FA5}">
                      <a16:colId xmlns:a16="http://schemas.microsoft.com/office/drawing/2014/main" val="380559480"/>
                    </a:ext>
                  </a:extLst>
                </a:gridCol>
              </a:tblGrid>
              <a:tr h="178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i="1" dirty="0">
                          <a:cs typeface="Arial" pitchFamily="34" charset="0"/>
                        </a:rPr>
                        <a:t>-1.0 &lt; r &lt; -0.7 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1" dirty="0">
                          <a:solidFill>
                            <a:srgbClr val="FF0000"/>
                          </a:solidFill>
                          <a:cs typeface="Arial" pitchFamily="34" charset="0"/>
                        </a:rPr>
                        <a:t>강한 음 적 </a:t>
                      </a:r>
                      <a:r>
                        <a:rPr lang="ko-KR" altLang="en-US" sz="900" b="1" i="1" dirty="0">
                          <a:cs typeface="Arial" pitchFamily="34" charset="0"/>
                        </a:rPr>
                        <a:t>선형관계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798277"/>
                  </a:ext>
                </a:extLst>
              </a:tr>
              <a:tr h="178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i="1" dirty="0">
                          <a:cs typeface="Arial" pitchFamily="34" charset="0"/>
                        </a:rPr>
                        <a:t>-0.7 &lt; r &lt; -0.3 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1" dirty="0">
                          <a:solidFill>
                            <a:srgbClr val="FF0000"/>
                          </a:solidFill>
                          <a:cs typeface="Arial" pitchFamily="34" charset="0"/>
                        </a:rPr>
                        <a:t>뚜렷한 음 적 </a:t>
                      </a:r>
                      <a:r>
                        <a:rPr lang="ko-KR" altLang="en-US" sz="900" b="1" i="1" dirty="0">
                          <a:cs typeface="Arial" pitchFamily="34" charset="0"/>
                        </a:rPr>
                        <a:t>선형관계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442703"/>
                  </a:ext>
                </a:extLst>
              </a:tr>
              <a:tr h="178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i="1" dirty="0">
                          <a:cs typeface="Arial" pitchFamily="34" charset="0"/>
                        </a:rPr>
                        <a:t>-0.3 &lt; r &lt; -0.1 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1" dirty="0">
                          <a:solidFill>
                            <a:srgbClr val="FF0000"/>
                          </a:solidFill>
                          <a:cs typeface="Arial" pitchFamily="34" charset="0"/>
                        </a:rPr>
                        <a:t>약한 음 적 </a:t>
                      </a:r>
                      <a:r>
                        <a:rPr lang="ko-KR" altLang="en-US" sz="900" b="1" i="1" dirty="0">
                          <a:cs typeface="Arial" pitchFamily="34" charset="0"/>
                        </a:rPr>
                        <a:t>선형관계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47400"/>
                  </a:ext>
                </a:extLst>
              </a:tr>
              <a:tr h="178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i="1" dirty="0">
                          <a:cs typeface="Arial" pitchFamily="34" charset="0"/>
                        </a:rPr>
                        <a:t>0.1 &lt; r &lt;  0.1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1" dirty="0">
                          <a:solidFill>
                            <a:srgbClr val="FF0000"/>
                          </a:solidFill>
                          <a:cs typeface="Arial" pitchFamily="34" charset="0"/>
                        </a:rPr>
                        <a:t>거의 무시될 수 있는 </a:t>
                      </a:r>
                      <a:r>
                        <a:rPr lang="ko-KR" altLang="en-US" sz="900" b="1" i="1" dirty="0">
                          <a:cs typeface="Arial" pitchFamily="34" charset="0"/>
                        </a:rPr>
                        <a:t>선형관계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351296"/>
                  </a:ext>
                </a:extLst>
              </a:tr>
              <a:tr h="178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i="1" dirty="0">
                          <a:cs typeface="Arial" pitchFamily="34" charset="0"/>
                        </a:rPr>
                        <a:t>0.1 &lt; r &lt;  0.3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1" dirty="0">
                          <a:solidFill>
                            <a:srgbClr val="FF0000"/>
                          </a:solidFill>
                          <a:cs typeface="Arial" pitchFamily="34" charset="0"/>
                        </a:rPr>
                        <a:t>약한 양 적 </a:t>
                      </a:r>
                      <a:r>
                        <a:rPr lang="ko-KR" altLang="en-US" sz="900" b="1" i="1" dirty="0">
                          <a:cs typeface="Arial" pitchFamily="34" charset="0"/>
                        </a:rPr>
                        <a:t>선형관계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90841"/>
                  </a:ext>
                </a:extLst>
              </a:tr>
              <a:tr h="178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i="1" dirty="0">
                          <a:cs typeface="Arial" pitchFamily="34" charset="0"/>
                        </a:rPr>
                        <a:t>0.3 &lt; r &lt;  0.7 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1" dirty="0">
                          <a:solidFill>
                            <a:srgbClr val="FF0000"/>
                          </a:solidFill>
                          <a:cs typeface="Arial" pitchFamily="34" charset="0"/>
                        </a:rPr>
                        <a:t>뚜렷한 양 적 </a:t>
                      </a:r>
                      <a:r>
                        <a:rPr lang="ko-KR" altLang="en-US" sz="900" b="1" i="1" dirty="0">
                          <a:cs typeface="Arial" pitchFamily="34" charset="0"/>
                        </a:rPr>
                        <a:t>선형관계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925776"/>
                  </a:ext>
                </a:extLst>
              </a:tr>
              <a:tr h="178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i="1" dirty="0">
                          <a:cs typeface="Arial" pitchFamily="34" charset="0"/>
                        </a:rPr>
                        <a:t> 0.7 &lt; r &lt;  1.0 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1" dirty="0">
                          <a:solidFill>
                            <a:srgbClr val="FF0000"/>
                          </a:solidFill>
                          <a:cs typeface="Arial" pitchFamily="34" charset="0"/>
                        </a:rPr>
                        <a:t>강한 양 적 </a:t>
                      </a:r>
                      <a:r>
                        <a:rPr lang="ko-KR" altLang="en-US" sz="900" b="1" i="1" dirty="0">
                          <a:cs typeface="Arial" pitchFamily="34" charset="0"/>
                        </a:rPr>
                        <a:t>선형관계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363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9354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D1EA61-01A2-4DC9-B186-58137F1FC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122"/>
            <a:ext cx="5114712" cy="48847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0A3A570-E4E7-4A15-9016-3885A186A669}"/>
              </a:ext>
            </a:extLst>
          </p:cNvPr>
          <p:cNvSpPr/>
          <p:nvPr/>
        </p:nvSpPr>
        <p:spPr>
          <a:xfrm>
            <a:off x="1403648" y="2931790"/>
            <a:ext cx="259228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2A74B-BDD5-4418-91B7-BEA68DE8B66B}"/>
              </a:ext>
            </a:extLst>
          </p:cNvPr>
          <p:cNvSpPr txBox="1"/>
          <p:nvPr/>
        </p:nvSpPr>
        <p:spPr>
          <a:xfrm>
            <a:off x="4383828" y="2997893"/>
            <a:ext cx="4752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cs typeface="Arial" pitchFamily="34" charset="0"/>
              </a:rPr>
              <a:t>강한 상관관계를 가지는 주택담보대출을 중점적으로 시각화 작업을 진행했습니다</a:t>
            </a:r>
            <a:r>
              <a:rPr lang="en-US" altLang="ko-KR" sz="900" b="1" dirty="0">
                <a:cs typeface="Arial" pitchFamily="34" charset="0"/>
              </a:rPr>
              <a:t>. </a:t>
            </a: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endParaRPr lang="en-US" altLang="ko-KR" sz="900" b="1" dirty="0">
              <a:cs typeface="Arial" pitchFamily="34" charset="0"/>
            </a:endParaRPr>
          </a:p>
          <a:p>
            <a:r>
              <a:rPr lang="ko-KR" altLang="en-US" sz="900" b="1" dirty="0">
                <a:cs typeface="Arial" pitchFamily="34" charset="0"/>
              </a:rPr>
              <a:t>추가적으로 사회현상 분석에 필요한 가계대출을 추가하여 ‘</a:t>
            </a:r>
            <a:r>
              <a:rPr lang="ko-KR" altLang="en-US" sz="900" b="1" dirty="0" err="1">
                <a:cs typeface="Arial" pitchFamily="34" charset="0"/>
              </a:rPr>
              <a:t>영끌</a:t>
            </a:r>
            <a:r>
              <a:rPr lang="ko-KR" altLang="en-US" sz="900" b="1" dirty="0">
                <a:cs typeface="Arial" pitchFamily="34" charset="0"/>
              </a:rPr>
              <a:t>’ 현상을 확인할 수 있다</a:t>
            </a:r>
            <a:r>
              <a:rPr lang="en-US" altLang="ko-KR" sz="900" b="1" dirty="0"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0110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3. 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수행절차 및 방법</a:t>
            </a:r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(1)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BFD27E1-6460-45F4-A14E-3DD88244C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141775"/>
              </p:ext>
            </p:extLst>
          </p:nvPr>
        </p:nvGraphicFramePr>
        <p:xfrm>
          <a:off x="107504" y="843558"/>
          <a:ext cx="8712968" cy="4157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242">
                  <a:extLst>
                    <a:ext uri="{9D8B030D-6E8A-4147-A177-3AD203B41FA5}">
                      <a16:colId xmlns:a16="http://schemas.microsoft.com/office/drawing/2014/main" val="18147334"/>
                    </a:ext>
                  </a:extLst>
                </a:gridCol>
                <a:gridCol w="2178242">
                  <a:extLst>
                    <a:ext uri="{9D8B030D-6E8A-4147-A177-3AD203B41FA5}">
                      <a16:colId xmlns:a16="http://schemas.microsoft.com/office/drawing/2014/main" val="1147382155"/>
                    </a:ext>
                  </a:extLst>
                </a:gridCol>
                <a:gridCol w="2484276">
                  <a:extLst>
                    <a:ext uri="{9D8B030D-6E8A-4147-A177-3AD203B41FA5}">
                      <a16:colId xmlns:a16="http://schemas.microsoft.com/office/drawing/2014/main" val="396450712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424830090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도구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902018"/>
                  </a:ext>
                </a:extLst>
              </a:tr>
              <a:tr h="5760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사전기획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8/6(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금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 ~ 8/9(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월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3"/>
                        </a:solidFill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프로젝트 기획 및 주제 선정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기획안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1" dirty="0"/>
                        <a:t>-</a:t>
                      </a:r>
                      <a:endParaRPr lang="ko-KR" altLang="en-US" sz="1000" b="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066111"/>
                  </a:ext>
                </a:extLst>
              </a:tr>
              <a:tr h="57606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8/10(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화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3"/>
                        </a:solidFill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프로젝트 주제 </a:t>
                      </a:r>
                      <a:r>
                        <a:rPr lang="en-US" altLang="ko-KR" sz="1000" dirty="0"/>
                        <a:t>&amp; </a:t>
                      </a:r>
                      <a:r>
                        <a:rPr lang="ko-KR" altLang="en-US" sz="1000" dirty="0"/>
                        <a:t>아이디어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1" dirty="0"/>
                        <a:t>Google</a:t>
                      </a:r>
                    </a:p>
                    <a:p>
                      <a:pPr algn="ctr" latinLnBrk="1"/>
                      <a:r>
                        <a:rPr lang="en-US" altLang="ko-KR" sz="1000" b="0" i="1" dirty="0"/>
                        <a:t>Naver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9806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데이터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8/11(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수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 ~ 8/15(</a:t>
                      </a:r>
                      <a:r>
                        <a:rPr lang="ko-KR" altLang="en-US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일</a:t>
                      </a: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3"/>
                        </a:solidFill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데이터 전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처리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웹 </a:t>
                      </a:r>
                      <a:r>
                        <a:rPr lang="ko-KR" altLang="en-US" sz="1000" dirty="0" err="1"/>
                        <a:t>크롤링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1" dirty="0"/>
                        <a:t>Pandas</a:t>
                      </a:r>
                    </a:p>
                    <a:p>
                      <a:pPr algn="ctr" latinLnBrk="1"/>
                      <a:r>
                        <a:rPr lang="en-US" altLang="ko-KR" sz="1000" b="0" i="1" dirty="0" err="1"/>
                        <a:t>Numpy</a:t>
                      </a:r>
                      <a:endParaRPr lang="en-US" altLang="ko-KR" sz="1000" b="0" i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1" dirty="0" err="1"/>
                        <a:t>WebBrowser</a:t>
                      </a:r>
                      <a:endParaRPr lang="en-US" altLang="ko-KR" sz="1000" b="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9547527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데이터 분석 및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8/16(</a:t>
                      </a:r>
                      <a:r>
                        <a:rPr lang="ko-KR" altLang="en-US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월</a:t>
                      </a:r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) ~ 8/19(</a:t>
                      </a:r>
                      <a:r>
                        <a:rPr lang="ko-KR" altLang="en-US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목</a:t>
                      </a:r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상관계수 분석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지도 위에 표시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1" dirty="0"/>
                        <a:t>Matplotlib</a:t>
                      </a:r>
                    </a:p>
                    <a:p>
                      <a:pPr algn="ctr" latinLnBrk="1"/>
                      <a:r>
                        <a:rPr lang="en-US" altLang="ko-KR" sz="1000" b="0" i="1" dirty="0"/>
                        <a:t>Google Maps</a:t>
                      </a:r>
                    </a:p>
                    <a:p>
                      <a:pPr algn="ctr" latinLnBrk="1"/>
                      <a:r>
                        <a:rPr lang="en-US" altLang="ko-KR" sz="1000" b="0" i="1" dirty="0"/>
                        <a:t>Geocoder</a:t>
                      </a:r>
                    </a:p>
                    <a:p>
                      <a:pPr algn="ctr" latinLnBrk="1"/>
                      <a:r>
                        <a:rPr lang="en-US" altLang="ko-KR" sz="1000" b="0" i="1" dirty="0"/>
                        <a:t>Folium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147727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수정 </a:t>
                      </a:r>
                      <a:r>
                        <a:rPr lang="en-US" altLang="ko-KR" sz="1200" b="1" dirty="0"/>
                        <a:t>/ </a:t>
                      </a:r>
                      <a:r>
                        <a:rPr lang="ko-KR" altLang="en-US" sz="1200" b="1" dirty="0"/>
                        <a:t>보완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8/20(</a:t>
                      </a:r>
                      <a:r>
                        <a:rPr lang="ko-KR" altLang="en-US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금</a:t>
                      </a:r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) ~ 8/21(</a:t>
                      </a:r>
                      <a:r>
                        <a:rPr lang="ko-KR" altLang="en-US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토</a:t>
                      </a:r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가공된 데이터에 오류가 있어 수정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시각화 자료 보완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년도 별 묶기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1" dirty="0"/>
                        <a:t>Matplotlib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1" dirty="0"/>
                        <a:t>Folium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593808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프로젝트 발표 준비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8/22(</a:t>
                      </a:r>
                      <a:r>
                        <a:rPr lang="ko-KR" altLang="en-US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일</a:t>
                      </a: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) ~ 8/23(</a:t>
                      </a:r>
                      <a:r>
                        <a:rPr lang="ko-KR" altLang="en-US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월</a:t>
                      </a: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cs typeface="Arial" pitchFamily="34" charset="0"/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4"/>
                        </a:solidFill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포트폴리오 작성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발표 자료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1" dirty="0"/>
                        <a:t>PowerPoint</a:t>
                      </a:r>
                    </a:p>
                    <a:p>
                      <a:pPr algn="ctr" latinLnBrk="1"/>
                      <a:r>
                        <a:rPr lang="en-US" altLang="ko-KR" sz="1000" b="0" i="1" dirty="0"/>
                        <a:t>Google Drive</a:t>
                      </a:r>
                    </a:p>
                    <a:p>
                      <a:pPr algn="ctr" latinLnBrk="1"/>
                      <a:r>
                        <a:rPr lang="en-US" altLang="ko-KR" sz="1000" b="0" i="1" dirty="0" err="1"/>
                        <a:t>Github</a:t>
                      </a:r>
                      <a:r>
                        <a:rPr lang="en-US" altLang="ko-KR" sz="1000" b="0" i="1" dirty="0"/>
                        <a:t>  Page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44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916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0">
            <a:extLst>
              <a:ext uri="{FF2B5EF4-FFF2-40B4-BE49-F238E27FC236}">
                <a16:creationId xmlns:a16="http://schemas.microsoft.com/office/drawing/2014/main" id="{C9CE24AE-1EE6-47A9-B6D4-1C21675125E5}"/>
              </a:ext>
            </a:extLst>
          </p:cNvPr>
          <p:cNvSpPr/>
          <p:nvPr/>
        </p:nvSpPr>
        <p:spPr>
          <a:xfrm>
            <a:off x="329259" y="199842"/>
            <a:ext cx="720080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72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EDF1D0-45C1-4B98-95FF-3DD78329B5D1}"/>
              </a:ext>
            </a:extLst>
          </p:cNvPr>
          <p:cNvSpPr txBox="1"/>
          <p:nvPr/>
        </p:nvSpPr>
        <p:spPr>
          <a:xfrm>
            <a:off x="1115616" y="267494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</a:rPr>
              <a:t>5. </a:t>
            </a:r>
            <a:r>
              <a:rPr lang="ko-KR" altLang="en-US" sz="3200" dirty="0">
                <a:solidFill>
                  <a:schemeClr val="accent1"/>
                </a:solidFill>
              </a:rPr>
              <a:t>결과 및 발전 방향</a:t>
            </a:r>
            <a:endParaRPr lang="en-US" altLang="ko-KR" sz="3200" dirty="0">
              <a:solidFill>
                <a:schemeClr val="accent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Oval 6">
            <a:extLst>
              <a:ext uri="{FF2B5EF4-FFF2-40B4-BE49-F238E27FC236}">
                <a16:creationId xmlns:a16="http://schemas.microsoft.com/office/drawing/2014/main" id="{AC762556-8CF6-4FFE-8B07-22778EFE4216}"/>
              </a:ext>
            </a:extLst>
          </p:cNvPr>
          <p:cNvSpPr>
            <a:spLocks noChangeAspect="1"/>
          </p:cNvSpPr>
          <p:nvPr/>
        </p:nvSpPr>
        <p:spPr>
          <a:xfrm rot="1098670">
            <a:off x="351902" y="228202"/>
            <a:ext cx="674794" cy="674803"/>
          </a:xfrm>
          <a:custGeom>
            <a:avLst/>
            <a:gdLst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492581 w 2792781"/>
              <a:gd name="connsiteY19" fmla="*/ 59745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10031 w 2792781"/>
              <a:gd name="connsiteY20" fmla="*/ 55102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89570 w 2792781"/>
              <a:gd name="connsiteY20" fmla="*/ 558246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77535 w 2792781"/>
              <a:gd name="connsiteY20" fmla="*/ 56065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92781" h="2792819">
                <a:moveTo>
                  <a:pt x="1284573" y="948871"/>
                </a:moveTo>
                <a:lnTo>
                  <a:pt x="1223832" y="962294"/>
                </a:lnTo>
                <a:cubicBezTo>
                  <a:pt x="1087903" y="1014813"/>
                  <a:pt x="1016326" y="1282223"/>
                  <a:pt x="1043518" y="1430098"/>
                </a:cubicBezTo>
                <a:cubicBezTo>
                  <a:pt x="1070710" y="1577973"/>
                  <a:pt x="1171040" y="1859512"/>
                  <a:pt x="1386987" y="1849546"/>
                </a:cubicBezTo>
                <a:cubicBezTo>
                  <a:pt x="1565156" y="1841323"/>
                  <a:pt x="1632034" y="1660529"/>
                  <a:pt x="1618575" y="1404506"/>
                </a:cubicBezTo>
                <a:cubicBezTo>
                  <a:pt x="1612499" y="1363296"/>
                  <a:pt x="1606375" y="1322011"/>
                  <a:pt x="1600392" y="1280945"/>
                </a:cubicBezTo>
                <a:cubicBezTo>
                  <a:pt x="1554724" y="1081183"/>
                  <a:pt x="1426207" y="939857"/>
                  <a:pt x="1284573" y="948871"/>
                </a:cubicBezTo>
                <a:close/>
                <a:moveTo>
                  <a:pt x="1116072" y="28470"/>
                </a:moveTo>
                <a:cubicBezTo>
                  <a:pt x="1308266" y="-11007"/>
                  <a:pt x="1510998" y="-10375"/>
                  <a:pt x="1712109" y="36298"/>
                </a:cubicBezTo>
                <a:cubicBezTo>
                  <a:pt x="2355664" y="185651"/>
                  <a:pt x="2806475" y="765586"/>
                  <a:pt x="2792464" y="1426096"/>
                </a:cubicBezTo>
                <a:lnTo>
                  <a:pt x="2781970" y="1425874"/>
                </a:lnTo>
                <a:cubicBezTo>
                  <a:pt x="2783089" y="1429650"/>
                  <a:pt x="2783425" y="1433677"/>
                  <a:pt x="2783658" y="1437884"/>
                </a:cubicBezTo>
                <a:cubicBezTo>
                  <a:pt x="2789603" y="1608192"/>
                  <a:pt x="2605655" y="1963014"/>
                  <a:pt x="2168456" y="1966753"/>
                </a:cubicBezTo>
                <a:cubicBezTo>
                  <a:pt x="1956121" y="1961037"/>
                  <a:pt x="1801537" y="1793434"/>
                  <a:pt x="1783469" y="1720806"/>
                </a:cubicBezTo>
                <a:cubicBezTo>
                  <a:pt x="1685367" y="2135654"/>
                  <a:pt x="1439647" y="2214393"/>
                  <a:pt x="1207530" y="2184949"/>
                </a:cubicBezTo>
                <a:cubicBezTo>
                  <a:pt x="975413" y="2155505"/>
                  <a:pt x="727700" y="1835231"/>
                  <a:pt x="665177" y="1414143"/>
                </a:cubicBezTo>
                <a:cubicBezTo>
                  <a:pt x="603794" y="1000733"/>
                  <a:pt x="851086" y="730872"/>
                  <a:pt x="1098227" y="658997"/>
                </a:cubicBezTo>
                <a:cubicBezTo>
                  <a:pt x="1133533" y="648729"/>
                  <a:pt x="1170168" y="645766"/>
                  <a:pt x="1207530" y="643336"/>
                </a:cubicBezTo>
                <a:cubicBezTo>
                  <a:pt x="1393171" y="631265"/>
                  <a:pt x="1448206" y="703726"/>
                  <a:pt x="1538035" y="806954"/>
                </a:cubicBezTo>
                <a:cubicBezTo>
                  <a:pt x="1520299" y="728244"/>
                  <a:pt x="1516836" y="696354"/>
                  <a:pt x="1501006" y="608287"/>
                </a:cubicBezTo>
                <a:lnTo>
                  <a:pt x="1777535" y="560654"/>
                </a:lnTo>
                <a:lnTo>
                  <a:pt x="1984595" y="1471384"/>
                </a:lnTo>
                <a:cubicBezTo>
                  <a:pt x="2027521" y="1790522"/>
                  <a:pt x="2466004" y="1739910"/>
                  <a:pt x="2450537" y="1407048"/>
                </a:cubicBezTo>
                <a:lnTo>
                  <a:pt x="2452602" y="1407078"/>
                </a:lnTo>
                <a:cubicBezTo>
                  <a:pt x="2458083" y="912160"/>
                  <a:pt x="2118484" y="479307"/>
                  <a:pt x="1635320" y="367177"/>
                </a:cubicBezTo>
                <a:cubicBezTo>
                  <a:pt x="1148317" y="254156"/>
                  <a:pt x="648753" y="497908"/>
                  <a:pt x="438131" y="951323"/>
                </a:cubicBezTo>
                <a:cubicBezTo>
                  <a:pt x="227508" y="1404738"/>
                  <a:pt x="363478" y="1943711"/>
                  <a:pt x="763976" y="2242956"/>
                </a:cubicBezTo>
                <a:cubicBezTo>
                  <a:pt x="1164474" y="2542201"/>
                  <a:pt x="1719882" y="2519811"/>
                  <a:pt x="2094995" y="2189301"/>
                </a:cubicBezTo>
                <a:lnTo>
                  <a:pt x="2319549" y="2444158"/>
                </a:lnTo>
                <a:cubicBezTo>
                  <a:pt x="1823854" y="2880913"/>
                  <a:pt x="1089905" y="2910500"/>
                  <a:pt x="560664" y="2515061"/>
                </a:cubicBezTo>
                <a:cubicBezTo>
                  <a:pt x="31422" y="2119621"/>
                  <a:pt x="-148255" y="1407391"/>
                  <a:pt x="130073" y="808223"/>
                </a:cubicBezTo>
                <a:cubicBezTo>
                  <a:pt x="321423" y="396294"/>
                  <a:pt x="693246" y="115320"/>
                  <a:pt x="1116072" y="284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A588DBBB-A936-4F21-9804-011802A86733}"/>
              </a:ext>
            </a:extLst>
          </p:cNvPr>
          <p:cNvSpPr/>
          <p:nvPr/>
        </p:nvSpPr>
        <p:spPr>
          <a:xfrm>
            <a:off x="262982" y="1052481"/>
            <a:ext cx="43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90632-4E3F-4A44-A854-108D2F9826E9}"/>
              </a:ext>
            </a:extLst>
          </p:cNvPr>
          <p:cNvSpPr txBox="1"/>
          <p:nvPr/>
        </p:nvSpPr>
        <p:spPr>
          <a:xfrm>
            <a:off x="341055" y="1275606"/>
            <a:ext cx="852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dirty="0">
              <a:solidFill>
                <a:schemeClr val="accent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70D56D62-1569-4013-AF0C-4F6F5C3F6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109775"/>
              </p:ext>
            </p:extLst>
          </p:nvPr>
        </p:nvGraphicFramePr>
        <p:xfrm>
          <a:off x="275990" y="1264135"/>
          <a:ext cx="3277095" cy="346786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811746">
                  <a:extLst>
                    <a:ext uri="{9D8B030D-6E8A-4147-A177-3AD203B41FA5}">
                      <a16:colId xmlns:a16="http://schemas.microsoft.com/office/drawing/2014/main" val="2664920960"/>
                    </a:ext>
                  </a:extLst>
                </a:gridCol>
                <a:gridCol w="1465349">
                  <a:extLst>
                    <a:ext uri="{9D8B030D-6E8A-4147-A177-3AD203B41FA5}">
                      <a16:colId xmlns:a16="http://schemas.microsoft.com/office/drawing/2014/main" val="380559480"/>
                    </a:ext>
                  </a:extLst>
                </a:gridCol>
              </a:tblGrid>
              <a:tr h="268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요소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1" dirty="0">
                          <a:cs typeface="Arial" pitchFamily="34" charset="0"/>
                        </a:rPr>
                        <a:t>집 값과의 상관관계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798277"/>
                  </a:ext>
                </a:extLst>
              </a:tr>
              <a:tr h="2686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1" dirty="0">
                          <a:cs typeface="Arial" pitchFamily="34" charset="0"/>
                        </a:rPr>
                        <a:t>서울시 </a:t>
                      </a:r>
                      <a:r>
                        <a:rPr lang="en-US" altLang="ko-KR" sz="800" b="1" i="1" dirty="0">
                          <a:cs typeface="Arial" pitchFamily="34" charset="0"/>
                        </a:rPr>
                        <a:t>5</a:t>
                      </a:r>
                      <a:r>
                        <a:rPr lang="ko-KR" altLang="en-US" sz="800" b="1" i="1" dirty="0">
                          <a:cs typeface="Arial" pitchFamily="34" charset="0"/>
                        </a:rPr>
                        <a:t>대 범죄 발생현황 통계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1" dirty="0">
                          <a:cs typeface="Arial" pitchFamily="34" charset="0"/>
                        </a:rPr>
                        <a:t>어느 정도 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433711"/>
                  </a:ext>
                </a:extLst>
              </a:tr>
              <a:tr h="268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1" dirty="0">
                          <a:cs typeface="Arial" pitchFamily="34" charset="0"/>
                        </a:rPr>
                        <a:t>서울시 의료기관 </a:t>
                      </a:r>
                      <a:r>
                        <a:rPr lang="en-US" altLang="ko-KR" sz="800" b="1" i="1" dirty="0">
                          <a:cs typeface="Arial" pitchFamily="34" charset="0"/>
                        </a:rPr>
                        <a:t>(</a:t>
                      </a:r>
                      <a:r>
                        <a:rPr lang="ko-KR" altLang="en-US" sz="800" b="1" i="1" dirty="0">
                          <a:cs typeface="Arial" pitchFamily="34" charset="0"/>
                        </a:rPr>
                        <a:t>구별</a:t>
                      </a:r>
                      <a:r>
                        <a:rPr lang="en-US" altLang="ko-KR" sz="800" b="1" i="1" dirty="0">
                          <a:cs typeface="Arial" pitchFamily="34" charset="0"/>
                        </a:rPr>
                        <a:t>) </a:t>
                      </a:r>
                      <a:r>
                        <a:rPr lang="ko-KR" altLang="en-US" sz="800" b="1" i="1" dirty="0">
                          <a:cs typeface="Arial" pitchFamily="34" charset="0"/>
                        </a:rPr>
                        <a:t>통계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1" dirty="0">
                          <a:cs typeface="Arial" pitchFamily="34" charset="0"/>
                        </a:rPr>
                        <a:t>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442703"/>
                  </a:ext>
                </a:extLst>
              </a:tr>
              <a:tr h="332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1" dirty="0">
                          <a:cs typeface="Arial" pitchFamily="34" charset="0"/>
                        </a:rPr>
                        <a:t>서울시  구별 미성년자 비율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1" dirty="0">
                          <a:cs typeface="Arial" pitchFamily="34" charset="0"/>
                        </a:rPr>
                        <a:t>어느 정도 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47400"/>
                  </a:ext>
                </a:extLst>
              </a:tr>
              <a:tr h="379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1" dirty="0">
                          <a:cs typeface="Arial" pitchFamily="34" charset="0"/>
                        </a:rPr>
                        <a:t>서울시 구별 성인 비율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1" dirty="0">
                          <a:cs typeface="Arial" pitchFamily="34" charset="0"/>
                        </a:rPr>
                        <a:t>거의 없다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351296"/>
                  </a:ext>
                </a:extLst>
              </a:tr>
              <a:tr h="343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1" dirty="0">
                          <a:cs typeface="Arial" pitchFamily="34" charset="0"/>
                        </a:rPr>
                        <a:t>서울시 구별 노인 비율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1" dirty="0">
                          <a:cs typeface="Arial" pitchFamily="34" charset="0"/>
                        </a:rPr>
                        <a:t>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90841"/>
                  </a:ext>
                </a:extLst>
              </a:tr>
              <a:tr h="2686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1" dirty="0">
                          <a:cs typeface="Arial" pitchFamily="34" charset="0"/>
                        </a:rPr>
                        <a:t> </a:t>
                      </a:r>
                      <a:r>
                        <a:rPr lang="ko-KR" altLang="en-US" sz="800" b="1" i="1" dirty="0">
                          <a:cs typeface="Arial" pitchFamily="34" charset="0"/>
                        </a:rPr>
                        <a:t>서울시 구별 남녀 성비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1" dirty="0">
                          <a:latin typeface="+mn-lt"/>
                          <a:cs typeface="Arial" pitchFamily="34" charset="0"/>
                        </a:rPr>
                        <a:t>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925776"/>
                  </a:ext>
                </a:extLst>
              </a:tr>
              <a:tr h="268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1" dirty="0">
                          <a:cs typeface="Arial" pitchFamily="34" charset="0"/>
                        </a:rPr>
                        <a:t>기준 금리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1" dirty="0">
                          <a:latin typeface="+mn-lt"/>
                          <a:cs typeface="Arial" pitchFamily="34" charset="0"/>
                        </a:rPr>
                        <a:t>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3630409"/>
                  </a:ext>
                </a:extLst>
              </a:tr>
              <a:tr h="268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1" dirty="0">
                          <a:cs typeface="Arial" pitchFamily="34" charset="0"/>
                        </a:rPr>
                        <a:t>가계 대출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1" dirty="0">
                          <a:latin typeface="+mn-lt"/>
                          <a:cs typeface="Arial" pitchFamily="34" charset="0"/>
                        </a:rPr>
                        <a:t>있다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812983"/>
                  </a:ext>
                </a:extLst>
              </a:tr>
              <a:tr h="268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1" dirty="0">
                          <a:cs typeface="Arial" pitchFamily="34" charset="0"/>
                        </a:rPr>
                        <a:t>주택 대출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1" dirty="0">
                          <a:latin typeface="+mn-lt"/>
                          <a:cs typeface="Arial" pitchFamily="34" charset="0"/>
                        </a:rPr>
                        <a:t>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4435502"/>
                  </a:ext>
                </a:extLst>
              </a:tr>
              <a:tr h="2686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1" dirty="0">
                          <a:cs typeface="Arial" pitchFamily="34" charset="0"/>
                        </a:rPr>
                        <a:t>환율 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1" dirty="0">
                          <a:latin typeface="+mn-lt"/>
                          <a:cs typeface="Arial" pitchFamily="34" charset="0"/>
                        </a:rPr>
                        <a:t>어느정도 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961418"/>
                  </a:ext>
                </a:extLst>
              </a:tr>
              <a:tr h="2638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1" dirty="0">
                          <a:cs typeface="Arial" pitchFamily="34" charset="0"/>
                        </a:rPr>
                        <a:t>종합  주가 지수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i="1" dirty="0">
                          <a:latin typeface="+mn-lt"/>
                          <a:cs typeface="Arial" pitchFamily="34" charset="0"/>
                        </a:rPr>
                        <a:t>단기간엔 없고 장기간에 있다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121086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1E47902-CC29-4248-A8AD-BC51D2EA8C3F}"/>
              </a:ext>
            </a:extLst>
          </p:cNvPr>
          <p:cNvSpPr txBox="1"/>
          <p:nvPr/>
        </p:nvSpPr>
        <p:spPr>
          <a:xfrm>
            <a:off x="3553086" y="1124481"/>
            <a:ext cx="5627426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ko-KR" altLang="en-US" sz="900" b="1" dirty="0"/>
              <a:t>서울시 </a:t>
            </a:r>
            <a:r>
              <a:rPr lang="en-US" altLang="ko-KR" sz="900" b="1" dirty="0"/>
              <a:t>5</a:t>
            </a:r>
            <a:r>
              <a:rPr lang="ko-KR" altLang="en-US" sz="900" b="1" dirty="0"/>
              <a:t>대 범죄 발생건수와 집 값은 </a:t>
            </a:r>
            <a:r>
              <a:rPr lang="ko-KR" altLang="en-US" sz="900" b="1" dirty="0">
                <a:solidFill>
                  <a:srgbClr val="FF0000"/>
                </a:solidFill>
              </a:rPr>
              <a:t>우리의 예상과는 다르게 상관이 있다</a:t>
            </a:r>
            <a:endParaRPr lang="en-US" altLang="ko-KR" sz="9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defRPr/>
            </a:pPr>
            <a:endParaRPr lang="en-US" altLang="ko-KR" sz="9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900" dirty="0"/>
              <a:t>유흥가에서 많이 발생 </a:t>
            </a:r>
            <a:r>
              <a:rPr lang="en-US" altLang="ko-KR" sz="900" dirty="0"/>
              <a:t>-&gt; </a:t>
            </a:r>
            <a:r>
              <a:rPr lang="ko-KR" altLang="en-US" sz="900" dirty="0"/>
              <a:t>강남의 폭력 건수가 다른 구에 비해 월등히 높다</a:t>
            </a:r>
            <a:endParaRPr lang="en-US" altLang="ko-KR" sz="900" dirty="0"/>
          </a:p>
          <a:p>
            <a:pPr marL="171450" indent="-171450">
              <a:spcBef>
                <a:spcPts val="0"/>
              </a:spcBef>
              <a:buFontTx/>
              <a:buChar char="-"/>
              <a:defRPr/>
            </a:pPr>
            <a:r>
              <a:rPr lang="ko-KR" altLang="en-US" sz="900" dirty="0"/>
              <a:t>유동 인구가 많다</a:t>
            </a:r>
            <a:endParaRPr lang="en-US" altLang="ko-KR" sz="900" dirty="0"/>
          </a:p>
          <a:p>
            <a:pPr marL="171450" indent="-171450">
              <a:spcBef>
                <a:spcPts val="0"/>
              </a:spcBef>
              <a:buFontTx/>
              <a:buChar char="-"/>
              <a:defRPr/>
            </a:pPr>
            <a:r>
              <a:rPr lang="ko-KR" altLang="en-US" sz="900" dirty="0"/>
              <a:t>이 지역의 경찰 배치는 촘촘한 편이다</a:t>
            </a:r>
            <a:endParaRPr lang="en-US" altLang="ko-KR" sz="900" dirty="0"/>
          </a:p>
          <a:p>
            <a:pPr>
              <a:spcBef>
                <a:spcPts val="0"/>
              </a:spcBef>
              <a:defRPr/>
            </a:pPr>
            <a:endParaRPr lang="en-US" altLang="ko-KR" sz="900" b="1" dirty="0"/>
          </a:p>
          <a:p>
            <a:pPr>
              <a:spcBef>
                <a:spcPts val="0"/>
              </a:spcBef>
              <a:defRPr/>
            </a:pPr>
            <a:endParaRPr lang="en-US" altLang="ko-KR" sz="900" b="1" dirty="0"/>
          </a:p>
          <a:p>
            <a:pPr>
              <a:spcBef>
                <a:spcPts val="0"/>
              </a:spcBef>
              <a:defRPr/>
            </a:pPr>
            <a:r>
              <a:rPr lang="ko-KR" altLang="en-US" sz="900" b="1" dirty="0">
                <a:solidFill>
                  <a:schemeClr val="tx1"/>
                </a:solidFill>
              </a:rPr>
              <a:t>서울시 각 자치구 별 </a:t>
            </a:r>
            <a:r>
              <a:rPr lang="ko-KR" altLang="en-US" sz="900" b="1" dirty="0">
                <a:ea typeface="HY견명조" panose="02030600000101010101" pitchFamily="18" charset="-127"/>
              </a:rPr>
              <a:t>부동산과 노인 인구비율은 </a:t>
            </a:r>
            <a:r>
              <a:rPr lang="ko-KR" altLang="en-US" sz="900" b="1" dirty="0">
                <a:solidFill>
                  <a:srgbClr val="FF0000"/>
                </a:solidFill>
                <a:ea typeface="HY견명조" panose="02030600000101010101" pitchFamily="18" charset="-127"/>
              </a:rPr>
              <a:t>상관이 있다</a:t>
            </a:r>
            <a:endParaRPr lang="en-US" altLang="ko-KR" sz="900" b="1" dirty="0">
              <a:solidFill>
                <a:srgbClr val="FF0000"/>
              </a:solidFill>
              <a:ea typeface="HY견명조" panose="02030600000101010101" pitchFamily="18" charset="-127"/>
            </a:endParaRPr>
          </a:p>
          <a:p>
            <a:endParaRPr lang="en-US" altLang="ko-KR" sz="900" b="1" dirty="0">
              <a:ea typeface="HY견명조" panose="02030600000101010101" pitchFamily="18" charset="-127"/>
            </a:endParaRPr>
          </a:p>
          <a:p>
            <a:r>
              <a:rPr lang="ko-KR" altLang="en-US" sz="900" b="1" dirty="0"/>
              <a:t>서울시 아파트 가격과 코스피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환율</a:t>
            </a:r>
            <a:r>
              <a:rPr lang="en-US" altLang="ko-KR" sz="900" b="1" dirty="0"/>
              <a:t>, </a:t>
            </a:r>
            <a:r>
              <a:rPr lang="ko-KR" altLang="en-US" sz="900" b="1" dirty="0" err="1"/>
              <a:t>주택담보대출량은</a:t>
            </a:r>
            <a:r>
              <a:rPr lang="ko-KR" altLang="en-US" sz="900" b="1" dirty="0"/>
              <a:t> </a:t>
            </a:r>
            <a:r>
              <a:rPr lang="ko-KR" altLang="en-US" sz="900" b="1" dirty="0">
                <a:solidFill>
                  <a:srgbClr val="FF0000"/>
                </a:solidFill>
              </a:rPr>
              <a:t>모두 유의미한 상관관계를 갖는다</a:t>
            </a:r>
            <a:r>
              <a:rPr lang="en-US" altLang="ko-KR" sz="900" b="1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900" dirty="0"/>
              <a:t> </a:t>
            </a:r>
          </a:p>
          <a:p>
            <a:pPr marL="171450" indent="-171450">
              <a:spcBef>
                <a:spcPts val="0"/>
              </a:spcBef>
              <a:buFontTx/>
              <a:buChar char="-"/>
              <a:defRPr/>
            </a:pPr>
            <a:endParaRPr lang="en-US" altLang="ko-KR" sz="900" dirty="0"/>
          </a:p>
          <a:p>
            <a:pPr marL="171450" indent="-171450">
              <a:spcBef>
                <a:spcPts val="0"/>
              </a:spcBef>
              <a:buFontTx/>
              <a:buChar char="-"/>
              <a:defRPr/>
            </a:pPr>
            <a:endParaRPr lang="en-US" altLang="ko-KR" sz="900" dirty="0"/>
          </a:p>
          <a:p>
            <a:pPr marL="171450" indent="-171450">
              <a:spcBef>
                <a:spcPts val="0"/>
              </a:spcBef>
              <a:buFontTx/>
              <a:buChar char="-"/>
              <a:defRPr/>
            </a:pPr>
            <a:endParaRPr lang="en-US" altLang="ko-KR" sz="900" dirty="0"/>
          </a:p>
          <a:p>
            <a:pPr>
              <a:spcBef>
                <a:spcPts val="0"/>
              </a:spcBef>
              <a:defRPr/>
            </a:pPr>
            <a:endParaRPr lang="en-US" altLang="ko-KR" sz="1000" dirty="0"/>
          </a:p>
          <a:p>
            <a:pPr>
              <a:defRPr/>
            </a:pPr>
            <a:r>
              <a:rPr lang="ko-KR" altLang="en-US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사실 부동산 가격은 매우 다양한 요인에 영향을 받는데</a:t>
            </a:r>
            <a:r>
              <a:rPr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부동산 가격과 한 가지 요소 씩으로 비교하여 상관성을 알아보는 아쉬운 점이 있었다</a:t>
            </a:r>
            <a:r>
              <a:rPr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다음에는</a:t>
            </a:r>
            <a:r>
              <a:rPr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노인 빈곤층 비율</a:t>
            </a:r>
            <a:r>
              <a:rPr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고독사</a:t>
            </a:r>
            <a:r>
              <a:rPr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발생건수 이런 다양한 심층적인 데이터를 뿐만 아니라 여러 연관된 요인들을 함께 분석하면 조금 더 나은 분석이 될 수 있을 것 같다</a:t>
            </a:r>
            <a:r>
              <a:rPr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시각화 자료를 보여줄 때 어떤 그래프나 차트를 보여주어야 시각화가 잘될지 고민이 많았었다</a:t>
            </a:r>
            <a:r>
              <a:rPr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다음에는 이 부분도 어떻게 보여주어야 할지 미리 생각을 하면서 프로젝트를 진행해야 될 것 같다</a:t>
            </a:r>
            <a:r>
              <a:rPr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90195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0">
            <a:extLst>
              <a:ext uri="{FF2B5EF4-FFF2-40B4-BE49-F238E27FC236}">
                <a16:creationId xmlns:a16="http://schemas.microsoft.com/office/drawing/2014/main" id="{C9CE24AE-1EE6-47A9-B6D4-1C21675125E5}"/>
              </a:ext>
            </a:extLst>
          </p:cNvPr>
          <p:cNvSpPr/>
          <p:nvPr/>
        </p:nvSpPr>
        <p:spPr>
          <a:xfrm>
            <a:off x="329259" y="199842"/>
            <a:ext cx="720080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72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EDF1D0-45C1-4B98-95FF-3DD78329B5D1}"/>
              </a:ext>
            </a:extLst>
          </p:cNvPr>
          <p:cNvSpPr txBox="1"/>
          <p:nvPr/>
        </p:nvSpPr>
        <p:spPr>
          <a:xfrm>
            <a:off x="1115616" y="267494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</a:rPr>
              <a:t>6. </a:t>
            </a:r>
            <a:r>
              <a:rPr lang="ko-KR" altLang="en-US" sz="3200" dirty="0">
                <a:solidFill>
                  <a:schemeClr val="accent1"/>
                </a:solidFill>
              </a:rPr>
              <a:t>느낀 점</a:t>
            </a:r>
            <a:endParaRPr lang="en-US" altLang="ko-KR" sz="3200" dirty="0">
              <a:solidFill>
                <a:schemeClr val="accent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Oval 6">
            <a:extLst>
              <a:ext uri="{FF2B5EF4-FFF2-40B4-BE49-F238E27FC236}">
                <a16:creationId xmlns:a16="http://schemas.microsoft.com/office/drawing/2014/main" id="{AC762556-8CF6-4FFE-8B07-22778EFE4216}"/>
              </a:ext>
            </a:extLst>
          </p:cNvPr>
          <p:cNvSpPr>
            <a:spLocks noChangeAspect="1"/>
          </p:cNvSpPr>
          <p:nvPr/>
        </p:nvSpPr>
        <p:spPr>
          <a:xfrm rot="1098670">
            <a:off x="351902" y="228202"/>
            <a:ext cx="674794" cy="674803"/>
          </a:xfrm>
          <a:custGeom>
            <a:avLst/>
            <a:gdLst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38846 w 2792781"/>
              <a:gd name="connsiteY3" fmla="*/ 185917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23272 w 2792781"/>
              <a:gd name="connsiteY19" fmla="*/ 59444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492581 w 2792781"/>
              <a:gd name="connsiteY19" fmla="*/ 597455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16051 w 2792781"/>
              <a:gd name="connsiteY19" fmla="*/ 60527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61182 w 2792781"/>
              <a:gd name="connsiteY20" fmla="*/ 540791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810031 w 2792781"/>
              <a:gd name="connsiteY20" fmla="*/ 55102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89570 w 2792781"/>
              <a:gd name="connsiteY20" fmla="*/ 558246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  <a:gd name="connsiteX0" fmla="*/ 1284573 w 2792781"/>
              <a:gd name="connsiteY0" fmla="*/ 948871 h 2792819"/>
              <a:gd name="connsiteX1" fmla="*/ 1223832 w 2792781"/>
              <a:gd name="connsiteY1" fmla="*/ 962294 h 2792819"/>
              <a:gd name="connsiteX2" fmla="*/ 1043518 w 2792781"/>
              <a:gd name="connsiteY2" fmla="*/ 1430098 h 2792819"/>
              <a:gd name="connsiteX3" fmla="*/ 1386987 w 2792781"/>
              <a:gd name="connsiteY3" fmla="*/ 1849546 h 2792819"/>
              <a:gd name="connsiteX4" fmla="*/ 1618575 w 2792781"/>
              <a:gd name="connsiteY4" fmla="*/ 1404506 h 2792819"/>
              <a:gd name="connsiteX5" fmla="*/ 1600392 w 2792781"/>
              <a:gd name="connsiteY5" fmla="*/ 1280945 h 2792819"/>
              <a:gd name="connsiteX6" fmla="*/ 1284573 w 2792781"/>
              <a:gd name="connsiteY6" fmla="*/ 948871 h 2792819"/>
              <a:gd name="connsiteX7" fmla="*/ 1116072 w 2792781"/>
              <a:gd name="connsiteY7" fmla="*/ 28470 h 2792819"/>
              <a:gd name="connsiteX8" fmla="*/ 1712109 w 2792781"/>
              <a:gd name="connsiteY8" fmla="*/ 36298 h 2792819"/>
              <a:gd name="connsiteX9" fmla="*/ 2792464 w 2792781"/>
              <a:gd name="connsiteY9" fmla="*/ 1426096 h 2792819"/>
              <a:gd name="connsiteX10" fmla="*/ 2781970 w 2792781"/>
              <a:gd name="connsiteY10" fmla="*/ 1425874 h 2792819"/>
              <a:gd name="connsiteX11" fmla="*/ 2783658 w 2792781"/>
              <a:gd name="connsiteY11" fmla="*/ 1437884 h 2792819"/>
              <a:gd name="connsiteX12" fmla="*/ 2168456 w 2792781"/>
              <a:gd name="connsiteY12" fmla="*/ 1966753 h 2792819"/>
              <a:gd name="connsiteX13" fmla="*/ 1783469 w 2792781"/>
              <a:gd name="connsiteY13" fmla="*/ 1720806 h 2792819"/>
              <a:gd name="connsiteX14" fmla="*/ 1207530 w 2792781"/>
              <a:gd name="connsiteY14" fmla="*/ 2184949 h 2792819"/>
              <a:gd name="connsiteX15" fmla="*/ 665177 w 2792781"/>
              <a:gd name="connsiteY15" fmla="*/ 1414143 h 2792819"/>
              <a:gd name="connsiteX16" fmla="*/ 1098227 w 2792781"/>
              <a:gd name="connsiteY16" fmla="*/ 658997 h 2792819"/>
              <a:gd name="connsiteX17" fmla="*/ 1207530 w 2792781"/>
              <a:gd name="connsiteY17" fmla="*/ 643336 h 2792819"/>
              <a:gd name="connsiteX18" fmla="*/ 1538035 w 2792781"/>
              <a:gd name="connsiteY18" fmla="*/ 806954 h 2792819"/>
              <a:gd name="connsiteX19" fmla="*/ 1501006 w 2792781"/>
              <a:gd name="connsiteY19" fmla="*/ 608287 h 2792819"/>
              <a:gd name="connsiteX20" fmla="*/ 1777535 w 2792781"/>
              <a:gd name="connsiteY20" fmla="*/ 560654 h 2792819"/>
              <a:gd name="connsiteX21" fmla="*/ 1984595 w 2792781"/>
              <a:gd name="connsiteY21" fmla="*/ 1471384 h 2792819"/>
              <a:gd name="connsiteX22" fmla="*/ 2450537 w 2792781"/>
              <a:gd name="connsiteY22" fmla="*/ 1407048 h 2792819"/>
              <a:gd name="connsiteX23" fmla="*/ 2452602 w 2792781"/>
              <a:gd name="connsiteY23" fmla="*/ 1407078 h 2792819"/>
              <a:gd name="connsiteX24" fmla="*/ 1635320 w 2792781"/>
              <a:gd name="connsiteY24" fmla="*/ 367177 h 2792819"/>
              <a:gd name="connsiteX25" fmla="*/ 438131 w 2792781"/>
              <a:gd name="connsiteY25" fmla="*/ 951323 h 2792819"/>
              <a:gd name="connsiteX26" fmla="*/ 763976 w 2792781"/>
              <a:gd name="connsiteY26" fmla="*/ 2242956 h 2792819"/>
              <a:gd name="connsiteX27" fmla="*/ 2094995 w 2792781"/>
              <a:gd name="connsiteY27" fmla="*/ 2189301 h 2792819"/>
              <a:gd name="connsiteX28" fmla="*/ 2319549 w 2792781"/>
              <a:gd name="connsiteY28" fmla="*/ 2444158 h 2792819"/>
              <a:gd name="connsiteX29" fmla="*/ 560664 w 2792781"/>
              <a:gd name="connsiteY29" fmla="*/ 2515061 h 2792819"/>
              <a:gd name="connsiteX30" fmla="*/ 130073 w 2792781"/>
              <a:gd name="connsiteY30" fmla="*/ 808223 h 2792819"/>
              <a:gd name="connsiteX31" fmla="*/ 1116072 w 2792781"/>
              <a:gd name="connsiteY31" fmla="*/ 28470 h 279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92781" h="2792819">
                <a:moveTo>
                  <a:pt x="1284573" y="948871"/>
                </a:moveTo>
                <a:lnTo>
                  <a:pt x="1223832" y="962294"/>
                </a:lnTo>
                <a:cubicBezTo>
                  <a:pt x="1087903" y="1014813"/>
                  <a:pt x="1016326" y="1282223"/>
                  <a:pt x="1043518" y="1430098"/>
                </a:cubicBezTo>
                <a:cubicBezTo>
                  <a:pt x="1070710" y="1577973"/>
                  <a:pt x="1171040" y="1859512"/>
                  <a:pt x="1386987" y="1849546"/>
                </a:cubicBezTo>
                <a:cubicBezTo>
                  <a:pt x="1565156" y="1841323"/>
                  <a:pt x="1632034" y="1660529"/>
                  <a:pt x="1618575" y="1404506"/>
                </a:cubicBezTo>
                <a:cubicBezTo>
                  <a:pt x="1612499" y="1363296"/>
                  <a:pt x="1606375" y="1322011"/>
                  <a:pt x="1600392" y="1280945"/>
                </a:cubicBezTo>
                <a:cubicBezTo>
                  <a:pt x="1554724" y="1081183"/>
                  <a:pt x="1426207" y="939857"/>
                  <a:pt x="1284573" y="948871"/>
                </a:cubicBezTo>
                <a:close/>
                <a:moveTo>
                  <a:pt x="1116072" y="28470"/>
                </a:moveTo>
                <a:cubicBezTo>
                  <a:pt x="1308266" y="-11007"/>
                  <a:pt x="1510998" y="-10375"/>
                  <a:pt x="1712109" y="36298"/>
                </a:cubicBezTo>
                <a:cubicBezTo>
                  <a:pt x="2355664" y="185651"/>
                  <a:pt x="2806475" y="765586"/>
                  <a:pt x="2792464" y="1426096"/>
                </a:cubicBezTo>
                <a:lnTo>
                  <a:pt x="2781970" y="1425874"/>
                </a:lnTo>
                <a:cubicBezTo>
                  <a:pt x="2783089" y="1429650"/>
                  <a:pt x="2783425" y="1433677"/>
                  <a:pt x="2783658" y="1437884"/>
                </a:cubicBezTo>
                <a:cubicBezTo>
                  <a:pt x="2789603" y="1608192"/>
                  <a:pt x="2605655" y="1963014"/>
                  <a:pt x="2168456" y="1966753"/>
                </a:cubicBezTo>
                <a:cubicBezTo>
                  <a:pt x="1956121" y="1961037"/>
                  <a:pt x="1801537" y="1793434"/>
                  <a:pt x="1783469" y="1720806"/>
                </a:cubicBezTo>
                <a:cubicBezTo>
                  <a:pt x="1685367" y="2135654"/>
                  <a:pt x="1439647" y="2214393"/>
                  <a:pt x="1207530" y="2184949"/>
                </a:cubicBezTo>
                <a:cubicBezTo>
                  <a:pt x="975413" y="2155505"/>
                  <a:pt x="727700" y="1835231"/>
                  <a:pt x="665177" y="1414143"/>
                </a:cubicBezTo>
                <a:cubicBezTo>
                  <a:pt x="603794" y="1000733"/>
                  <a:pt x="851086" y="730872"/>
                  <a:pt x="1098227" y="658997"/>
                </a:cubicBezTo>
                <a:cubicBezTo>
                  <a:pt x="1133533" y="648729"/>
                  <a:pt x="1170168" y="645766"/>
                  <a:pt x="1207530" y="643336"/>
                </a:cubicBezTo>
                <a:cubicBezTo>
                  <a:pt x="1393171" y="631265"/>
                  <a:pt x="1448206" y="703726"/>
                  <a:pt x="1538035" y="806954"/>
                </a:cubicBezTo>
                <a:cubicBezTo>
                  <a:pt x="1520299" y="728244"/>
                  <a:pt x="1516836" y="696354"/>
                  <a:pt x="1501006" y="608287"/>
                </a:cubicBezTo>
                <a:lnTo>
                  <a:pt x="1777535" y="560654"/>
                </a:lnTo>
                <a:lnTo>
                  <a:pt x="1984595" y="1471384"/>
                </a:lnTo>
                <a:cubicBezTo>
                  <a:pt x="2027521" y="1790522"/>
                  <a:pt x="2466004" y="1739910"/>
                  <a:pt x="2450537" y="1407048"/>
                </a:cubicBezTo>
                <a:lnTo>
                  <a:pt x="2452602" y="1407078"/>
                </a:lnTo>
                <a:cubicBezTo>
                  <a:pt x="2458083" y="912160"/>
                  <a:pt x="2118484" y="479307"/>
                  <a:pt x="1635320" y="367177"/>
                </a:cubicBezTo>
                <a:cubicBezTo>
                  <a:pt x="1148317" y="254156"/>
                  <a:pt x="648753" y="497908"/>
                  <a:pt x="438131" y="951323"/>
                </a:cubicBezTo>
                <a:cubicBezTo>
                  <a:pt x="227508" y="1404738"/>
                  <a:pt x="363478" y="1943711"/>
                  <a:pt x="763976" y="2242956"/>
                </a:cubicBezTo>
                <a:cubicBezTo>
                  <a:pt x="1164474" y="2542201"/>
                  <a:pt x="1719882" y="2519811"/>
                  <a:pt x="2094995" y="2189301"/>
                </a:cubicBezTo>
                <a:lnTo>
                  <a:pt x="2319549" y="2444158"/>
                </a:lnTo>
                <a:cubicBezTo>
                  <a:pt x="1823854" y="2880913"/>
                  <a:pt x="1089905" y="2910500"/>
                  <a:pt x="560664" y="2515061"/>
                </a:cubicBezTo>
                <a:cubicBezTo>
                  <a:pt x="31422" y="2119621"/>
                  <a:pt x="-148255" y="1407391"/>
                  <a:pt x="130073" y="808223"/>
                </a:cubicBezTo>
                <a:cubicBezTo>
                  <a:pt x="321423" y="396294"/>
                  <a:pt x="693246" y="115320"/>
                  <a:pt x="1116072" y="284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A588DBBB-A936-4F21-9804-011802A86733}"/>
              </a:ext>
            </a:extLst>
          </p:cNvPr>
          <p:cNvSpPr/>
          <p:nvPr/>
        </p:nvSpPr>
        <p:spPr>
          <a:xfrm>
            <a:off x="262982" y="1052481"/>
            <a:ext cx="43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47A644-B31D-4610-8DB9-759D265D4C39}"/>
              </a:ext>
            </a:extLst>
          </p:cNvPr>
          <p:cNvGrpSpPr/>
          <p:nvPr/>
        </p:nvGrpSpPr>
        <p:grpSpPr>
          <a:xfrm>
            <a:off x="251520" y="1278755"/>
            <a:ext cx="1584176" cy="3579982"/>
            <a:chOff x="531170" y="1563637"/>
            <a:chExt cx="2393582" cy="2952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0F0F48-A65B-49A9-A725-3130BBE56452}"/>
                </a:ext>
              </a:extLst>
            </p:cNvPr>
            <p:cNvSpPr txBox="1"/>
            <p:nvPr/>
          </p:nvSpPr>
          <p:spPr>
            <a:xfrm>
              <a:off x="531170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프로젝트 이전에는 </a:t>
              </a:r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공부했었던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것이 단순 공부였다면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프로젝트를 동해 공부한 것이 어떻게 활용될 수 있는지 알게 되어 좋았다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업무량이 상당하여 혼자서 해내기에는 절대 불가능한 양이였지만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팀원들과 함께 역할 분담도 하고 모르는 것도 서로 물어보며 진행하니 끝까지 할 수 있었다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이를 통해 팀워크의 중요성을 알게 되었다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9" name="Frame 13">
              <a:extLst>
                <a:ext uri="{FF2B5EF4-FFF2-40B4-BE49-F238E27FC236}">
                  <a16:creationId xmlns:a16="http://schemas.microsoft.com/office/drawing/2014/main" id="{DCDD259A-AC29-4618-B3C2-3E7B926C0DC6}"/>
                </a:ext>
              </a:extLst>
            </p:cNvPr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14">
              <a:extLst>
                <a:ext uri="{FF2B5EF4-FFF2-40B4-BE49-F238E27FC236}">
                  <a16:creationId xmlns:a16="http://schemas.microsoft.com/office/drawing/2014/main" id="{1B2C65DD-D901-410A-857C-BED0F90E7F96}"/>
                </a:ext>
              </a:extLst>
            </p:cNvPr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3E10BBF0-8264-48AD-8C95-01BD9B8F163E}"/>
                </a:ext>
              </a:extLst>
            </p:cNvPr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12" name="Text Placeholder 17">
                <a:extLst>
                  <a:ext uri="{FF2B5EF4-FFF2-40B4-BE49-F238E27FC236}">
                    <a16:creationId xmlns:a16="http://schemas.microsoft.com/office/drawing/2014/main" id="{B96CD670-8270-43EA-8D1F-75914A7714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김 문 혁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Text Placeholder 18">
                <a:extLst>
                  <a:ext uri="{FF2B5EF4-FFF2-40B4-BE49-F238E27FC236}">
                    <a16:creationId xmlns:a16="http://schemas.microsoft.com/office/drawing/2014/main" id="{8ECB33F5-6907-4845-8292-59F0CC807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 장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374A3F4-6F3D-4280-8B90-EC13BC600314}"/>
              </a:ext>
            </a:extLst>
          </p:cNvPr>
          <p:cNvGrpSpPr/>
          <p:nvPr/>
        </p:nvGrpSpPr>
        <p:grpSpPr>
          <a:xfrm>
            <a:off x="1979712" y="1275606"/>
            <a:ext cx="1572714" cy="3579982"/>
            <a:chOff x="548488" y="1563637"/>
            <a:chExt cx="2376264" cy="2952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EE14AD-9B9F-4734-BF9F-8E6C5FBCBF45}"/>
                </a:ext>
              </a:extLst>
            </p:cNvPr>
            <p:cNvSpPr txBox="1"/>
            <p:nvPr/>
          </p:nvSpPr>
          <p:spPr>
            <a:xfrm>
              <a:off x="548488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처음 팀을 결성할 때는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부동산이라는 보편적이고 쉬운 주제였고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팀에서 모으기로 했던 부동산 관련 데이터와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서울시 관련 데이터도 풍부하게 업로드 되어있어서 데이터 수집까지도 무난하게 흘러갔다고 생각한다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하지만 부동산이 보편적인 주제인 만큼 팀원 들 각각의 의견이 비교적 확고하였고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이를 하나로 통합하는 과정에서 많은 토의가 필요하였다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 프로젝트여서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팀원들의 다양한 의견을 수렴하면서도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각 팀원이 각 데이터를 수집 가공하고 그 데이터를 공유하는 방식을 채택하여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8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 컨텐츠를 풍부하게 다뤄볼 수 있었다</a:t>
              </a:r>
              <a:r>
                <a:rPr lang="en-US" altLang="ko-KR" sz="8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8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Frame 13">
              <a:extLst>
                <a:ext uri="{FF2B5EF4-FFF2-40B4-BE49-F238E27FC236}">
                  <a16:creationId xmlns:a16="http://schemas.microsoft.com/office/drawing/2014/main" id="{82416475-13A9-4F03-A95C-A0B8A7201CD3}"/>
                </a:ext>
              </a:extLst>
            </p:cNvPr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Rectangle 14">
              <a:extLst>
                <a:ext uri="{FF2B5EF4-FFF2-40B4-BE49-F238E27FC236}">
                  <a16:creationId xmlns:a16="http://schemas.microsoft.com/office/drawing/2014/main" id="{9557E6C4-2218-4C8C-BD15-F00F0C18688D}"/>
                </a:ext>
              </a:extLst>
            </p:cNvPr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4" name="Group 20">
              <a:extLst>
                <a:ext uri="{FF2B5EF4-FFF2-40B4-BE49-F238E27FC236}">
                  <a16:creationId xmlns:a16="http://schemas.microsoft.com/office/drawing/2014/main" id="{E8CF7394-0A3B-4766-9DC7-C543F24EB67F}"/>
                </a:ext>
              </a:extLst>
            </p:cNvPr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25" name="Text Placeholder 17">
                <a:extLst>
                  <a:ext uri="{FF2B5EF4-FFF2-40B4-BE49-F238E27FC236}">
                    <a16:creationId xmlns:a16="http://schemas.microsoft.com/office/drawing/2014/main" id="{B33F7A12-9956-49CD-B3A5-291C8A982E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김 희 진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Text Placeholder 18">
                <a:extLst>
                  <a:ext uri="{FF2B5EF4-FFF2-40B4-BE49-F238E27FC236}">
                    <a16:creationId xmlns:a16="http://schemas.microsoft.com/office/drawing/2014/main" id="{06DBEFA4-4EB9-456B-900F-048A0EF7A6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 원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B31DE81-9802-4E2D-9A98-D36EA6D5D522}"/>
              </a:ext>
            </a:extLst>
          </p:cNvPr>
          <p:cNvGrpSpPr/>
          <p:nvPr/>
        </p:nvGrpSpPr>
        <p:grpSpPr>
          <a:xfrm>
            <a:off x="3641828" y="1275606"/>
            <a:ext cx="1572714" cy="3579982"/>
            <a:chOff x="548488" y="1563637"/>
            <a:chExt cx="2376264" cy="295232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18055B-0698-477D-BB0C-337BB1C517C5}"/>
                </a:ext>
              </a:extLst>
            </p:cNvPr>
            <p:cNvSpPr txBox="1"/>
            <p:nvPr/>
          </p:nvSpPr>
          <p:spPr>
            <a:xfrm>
              <a:off x="548488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ko-KR" altLang="en-US" sz="900" dirty="0"/>
                <a:t>단기간의 표본이 적은 데이터는 현실과 왜곡된 결과를 불러올 수 있다는 것을 배웠다</a:t>
              </a:r>
              <a:r>
                <a:rPr lang="en-US" altLang="ko-KR" sz="900" dirty="0"/>
                <a:t>. </a:t>
              </a:r>
            </a:p>
            <a:p>
              <a:endParaRPr lang="en-US" altLang="ko-KR" sz="900" dirty="0"/>
            </a:p>
            <a:p>
              <a:r>
                <a:rPr lang="ko-KR" altLang="en-US" sz="900" dirty="0"/>
                <a:t>많은 데이터를 어떻게 적당히 처리해야 할 것인지 배울 수 있었다</a:t>
              </a:r>
              <a:r>
                <a:rPr lang="en-US" altLang="ko-KR" sz="900" dirty="0"/>
                <a:t>. </a:t>
              </a:r>
              <a:endParaRPr lang="ko-KR" altLang="en-US" sz="900" b="1" dirty="0">
                <a:solidFill>
                  <a:srgbClr val="FF0000"/>
                </a:solidFill>
                <a:ea typeface="Arial"/>
                <a:cs typeface="Arial"/>
                <a:sym typeface="Arial"/>
              </a:endParaRP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데이터가 풍부한 만큼 </a:t>
              </a:r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가공해야할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데이터도 많아서 데이터 전처리에 많은 시간이 소요되었지만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멀캠에서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배운 요소들을 실전에서 써 </a:t>
              </a:r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볼수있는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유용한 기회였다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Frame 13">
              <a:extLst>
                <a:ext uri="{FF2B5EF4-FFF2-40B4-BE49-F238E27FC236}">
                  <a16:creationId xmlns:a16="http://schemas.microsoft.com/office/drawing/2014/main" id="{B5C5322B-D379-42CB-AFC6-F695F97409C3}"/>
                </a:ext>
              </a:extLst>
            </p:cNvPr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Rectangle 14">
              <a:extLst>
                <a:ext uri="{FF2B5EF4-FFF2-40B4-BE49-F238E27FC236}">
                  <a16:creationId xmlns:a16="http://schemas.microsoft.com/office/drawing/2014/main" id="{E9659B77-566E-40C7-9B29-8C722E04BC8E}"/>
                </a:ext>
              </a:extLst>
            </p:cNvPr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5" name="Group 20">
              <a:extLst>
                <a:ext uri="{FF2B5EF4-FFF2-40B4-BE49-F238E27FC236}">
                  <a16:creationId xmlns:a16="http://schemas.microsoft.com/office/drawing/2014/main" id="{B18DF4B8-71C4-4C33-9373-6A706225C60B}"/>
                </a:ext>
              </a:extLst>
            </p:cNvPr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36" name="Text Placeholder 17">
                <a:extLst>
                  <a:ext uri="{FF2B5EF4-FFF2-40B4-BE49-F238E27FC236}">
                    <a16:creationId xmlns:a16="http://schemas.microsoft.com/office/drawing/2014/main" id="{889CD59A-92CC-4BE5-BF83-012D2C6ED1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문 세 웅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7" name="Text Placeholder 18">
                <a:extLst>
                  <a:ext uri="{FF2B5EF4-FFF2-40B4-BE49-F238E27FC236}">
                    <a16:creationId xmlns:a16="http://schemas.microsoft.com/office/drawing/2014/main" id="{E4865239-7671-441D-87A4-25CCCC96A9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 원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4EE1038-01C6-4798-AADB-63C02FEABD61}"/>
              </a:ext>
            </a:extLst>
          </p:cNvPr>
          <p:cNvGrpSpPr/>
          <p:nvPr/>
        </p:nvGrpSpPr>
        <p:grpSpPr>
          <a:xfrm>
            <a:off x="5337026" y="1275606"/>
            <a:ext cx="1599776" cy="3579982"/>
            <a:chOff x="507599" y="1563637"/>
            <a:chExt cx="2417153" cy="295232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0C6CAE0-E550-44AD-BE98-1EFEF93FF303}"/>
                </a:ext>
              </a:extLst>
            </p:cNvPr>
            <p:cNvSpPr txBox="1"/>
            <p:nvPr/>
          </p:nvSpPr>
          <p:spPr>
            <a:xfrm>
              <a:off x="507599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프로젝트를 진행하면서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데이터를 직접 추출하고 전처리와 시각화를 통해서 저희가 원하는 결론까지 도출하는 과정이 재미가 있었다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다만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시각화를 보여 줄 때 차트나 그래프 등을 어떤 식으로 보여주어야 효과적일지 많은 고민이 있었고 그런 부분이 어려웠었던 것 같다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Frame 13">
              <a:extLst>
                <a:ext uri="{FF2B5EF4-FFF2-40B4-BE49-F238E27FC236}">
                  <a16:creationId xmlns:a16="http://schemas.microsoft.com/office/drawing/2014/main" id="{40DE3A36-9D04-452A-9706-4532B2DED032}"/>
                </a:ext>
              </a:extLst>
            </p:cNvPr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Rectangle 14">
              <a:extLst>
                <a:ext uri="{FF2B5EF4-FFF2-40B4-BE49-F238E27FC236}">
                  <a16:creationId xmlns:a16="http://schemas.microsoft.com/office/drawing/2014/main" id="{D2C7DB29-3EB8-41E9-87B9-F0F15D23BE0C}"/>
                </a:ext>
              </a:extLst>
            </p:cNvPr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BA6414BA-91A7-4EFA-A4B1-495DC4CD89BD}"/>
                </a:ext>
              </a:extLst>
            </p:cNvPr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43" name="Text Placeholder 17">
                <a:extLst>
                  <a:ext uri="{FF2B5EF4-FFF2-40B4-BE49-F238E27FC236}">
                    <a16:creationId xmlns:a16="http://schemas.microsoft.com/office/drawing/2014/main" id="{37F7D15D-C127-452C-9211-5B8E503229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손 동 기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" name="Text Placeholder 18">
                <a:extLst>
                  <a:ext uri="{FF2B5EF4-FFF2-40B4-BE49-F238E27FC236}">
                    <a16:creationId xmlns:a16="http://schemas.microsoft.com/office/drawing/2014/main" id="{D0F77409-7DAB-4112-B1C8-57996F6D5C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 원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D91ECCE-7B32-43E2-8A72-66D8159B1E45}"/>
              </a:ext>
            </a:extLst>
          </p:cNvPr>
          <p:cNvGrpSpPr/>
          <p:nvPr/>
        </p:nvGrpSpPr>
        <p:grpSpPr>
          <a:xfrm>
            <a:off x="7109261" y="1275606"/>
            <a:ext cx="1572714" cy="3579982"/>
            <a:chOff x="548488" y="1563637"/>
            <a:chExt cx="2376264" cy="295232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B13482-B64C-4FAD-9726-AC4B6D4B9CA6}"/>
                </a:ext>
              </a:extLst>
            </p:cNvPr>
            <p:cNvSpPr txBox="1"/>
            <p:nvPr/>
          </p:nvSpPr>
          <p:spPr>
            <a:xfrm>
              <a:off x="548488" y="1563637"/>
              <a:ext cx="2376264" cy="2952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평소 뉴스에서 부동산 관련 소식을 많이 접해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이 주제에 호기심을 갖고 있었다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데이터를 어떻게 가공을 할지에 대해 많은 고민을 해보는 시간이었고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시각화를 통해 우리가 말하고자 하는 것을 표현할 수 </a:t>
              </a:r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있다는게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흥미로웠다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혼자하기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어려운 일에서 다양한 도구를 활용하였고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조원들과의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협력을 최대한 이끌어 내며 공동의 목표 달성에 기여할 수 있어 뜻 깊은 시간이었다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Frame 13">
              <a:extLst>
                <a:ext uri="{FF2B5EF4-FFF2-40B4-BE49-F238E27FC236}">
                  <a16:creationId xmlns:a16="http://schemas.microsoft.com/office/drawing/2014/main" id="{ED14EE99-EA7B-466F-A482-053976E300A7}"/>
                </a:ext>
              </a:extLst>
            </p:cNvPr>
            <p:cNvSpPr/>
            <p:nvPr/>
          </p:nvSpPr>
          <p:spPr>
            <a:xfrm>
              <a:off x="548488" y="1563638"/>
              <a:ext cx="2376264" cy="2952328"/>
            </a:xfrm>
            <a:prstGeom prst="frame">
              <a:avLst>
                <a:gd name="adj1" fmla="val 1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Rectangle 14">
              <a:extLst>
                <a:ext uri="{FF2B5EF4-FFF2-40B4-BE49-F238E27FC236}">
                  <a16:creationId xmlns:a16="http://schemas.microsoft.com/office/drawing/2014/main" id="{82426D99-3A8B-49D4-ADE6-4B1A0D2AF9B0}"/>
                </a:ext>
              </a:extLst>
            </p:cNvPr>
            <p:cNvSpPr/>
            <p:nvPr/>
          </p:nvSpPr>
          <p:spPr>
            <a:xfrm>
              <a:off x="683568" y="3788319"/>
              <a:ext cx="2106104" cy="648072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9" name="Group 20">
              <a:extLst>
                <a:ext uri="{FF2B5EF4-FFF2-40B4-BE49-F238E27FC236}">
                  <a16:creationId xmlns:a16="http://schemas.microsoft.com/office/drawing/2014/main" id="{3C9091C7-D009-4608-BE91-66D00E88424C}"/>
                </a:ext>
              </a:extLst>
            </p:cNvPr>
            <p:cNvGrpSpPr/>
            <p:nvPr/>
          </p:nvGrpSpPr>
          <p:grpSpPr>
            <a:xfrm>
              <a:off x="805639" y="3856459"/>
              <a:ext cx="1872209" cy="511791"/>
              <a:chOff x="3779911" y="3327771"/>
              <a:chExt cx="1584178" cy="511791"/>
            </a:xfrm>
            <a:noFill/>
          </p:grpSpPr>
          <p:sp>
            <p:nvSpPr>
              <p:cNvPr id="50" name="Text Placeholder 17">
                <a:extLst>
                  <a:ext uri="{FF2B5EF4-FFF2-40B4-BE49-F238E27FC236}">
                    <a16:creationId xmlns:a16="http://schemas.microsoft.com/office/drawing/2014/main" id="{CC4FF15D-25F8-415E-8B9F-84FBBD3EA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장 건 희</a:t>
                </a:r>
                <a:endParaRPr 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Text Placeholder 18">
                <a:extLst>
                  <a:ext uri="{FF2B5EF4-FFF2-40B4-BE49-F238E27FC236}">
                    <a16:creationId xmlns:a16="http://schemas.microsoft.com/office/drawing/2014/main" id="{71E2C93E-3F63-468E-91C6-92A2582E36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팀 원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69745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14"/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80512" cy="514350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46D6E4-EF56-4DA8-931C-073740FA8ED6}"/>
              </a:ext>
            </a:extLst>
          </p:cNvPr>
          <p:cNvSpPr/>
          <p:nvPr/>
        </p:nvSpPr>
        <p:spPr>
          <a:xfrm>
            <a:off x="1143000" y="2004687"/>
            <a:ext cx="6858000" cy="113412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7F2AFA-0814-49DF-9D0C-0B56A217E31A}"/>
              </a:ext>
            </a:extLst>
          </p:cNvPr>
          <p:cNvSpPr txBox="1"/>
          <p:nvPr/>
        </p:nvSpPr>
        <p:spPr>
          <a:xfrm>
            <a:off x="3059832" y="2139702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defRPr>
            </a:lvl1pPr>
          </a:lstStyle>
          <a:p>
            <a:r>
              <a:rPr lang="en-US" altLang="ko-KR" sz="3600" dirty="0"/>
              <a:t>THANK YOU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76456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54328"/>
            <a:ext cx="9144000" cy="576064"/>
          </a:xfrm>
        </p:spPr>
        <p:txBody>
          <a:bodyPr/>
          <a:lstStyle/>
          <a:p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3-1. 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수행절차 도식화</a:t>
            </a:r>
            <a:endParaRPr lang="en-US" altLang="ko-KR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048" y="986706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cs typeface="Arial" pitchFamily="34" charset="0"/>
              </a:rPr>
              <a:t>8/6~8/10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8108" y="989529"/>
            <a:ext cx="1632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cs typeface="Arial" pitchFamily="34" charset="0"/>
              </a:rPr>
              <a:t>8/11~8/15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72708" y="1003966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cs typeface="Arial" pitchFamily="34" charset="0"/>
              </a:rPr>
              <a:t>8/16~8/18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441" y="3949278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cs typeface="Arial" pitchFamily="34" charset="0"/>
              </a:rPr>
              <a:t>8/19~8/21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9202" y="1203238"/>
            <a:ext cx="1433582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5196153" y="1199097"/>
            <a:ext cx="1382420" cy="5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445135" y="-6514"/>
            <a:ext cx="1617554" cy="1992090"/>
            <a:chOff x="486991" y="3568661"/>
            <a:chExt cx="1617554" cy="1894643"/>
          </a:xfrm>
        </p:grpSpPr>
        <p:sp>
          <p:nvSpPr>
            <p:cNvPr id="14" name="TextBox 13"/>
            <p:cNvSpPr txBox="1"/>
            <p:nvPr/>
          </p:nvSpPr>
          <p:spPr>
            <a:xfrm>
              <a:off x="486991" y="3568661"/>
              <a:ext cx="14311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6991" y="4877862"/>
              <a:ext cx="1617554" cy="58544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1700" dirty="0">
                  <a:solidFill>
                    <a:schemeClr val="bg1"/>
                  </a:solidFill>
                  <a:cs typeface="Arial" pitchFamily="34" charset="0"/>
                </a:rPr>
                <a:t>주제 설정 및 일정 수립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508747" y="1500849"/>
            <a:ext cx="1775234" cy="353943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700" b="1" dirty="0">
                <a:solidFill>
                  <a:schemeClr val="bg1"/>
                </a:solidFill>
                <a:cs typeface="Arial" pitchFamily="34" charset="0"/>
              </a:rPr>
              <a:t>데이터 수집 </a:t>
            </a:r>
            <a:endParaRPr lang="en-US" altLang="ko-KR" sz="1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1238" y="4317075"/>
            <a:ext cx="1617554" cy="61560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700" b="1" dirty="0">
                <a:solidFill>
                  <a:schemeClr val="bg1"/>
                </a:solidFill>
                <a:cs typeface="Arial" pitchFamily="34" charset="0"/>
              </a:rPr>
              <a:t>데이터 </a:t>
            </a:r>
            <a:endParaRPr lang="en-US" altLang="ko-KR" sz="17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sz="1700" b="1" dirty="0">
                <a:solidFill>
                  <a:schemeClr val="bg1"/>
                </a:solidFill>
                <a:cs typeface="Arial" pitchFamily="34" charset="0"/>
              </a:rPr>
              <a:t>시각화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62332" y="4347563"/>
            <a:ext cx="1709173" cy="615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700" b="1" dirty="0">
                <a:solidFill>
                  <a:schemeClr val="bg1"/>
                </a:solidFill>
                <a:cs typeface="Arial" pitchFamily="34" charset="0"/>
              </a:rPr>
              <a:t>PPT</a:t>
            </a:r>
            <a:r>
              <a:rPr lang="ko-KR" altLang="en-US" sz="1700" b="1" dirty="0">
                <a:solidFill>
                  <a:schemeClr val="bg1"/>
                </a:solidFill>
                <a:cs typeface="Arial" pitchFamily="34" charset="0"/>
              </a:rPr>
              <a:t>작성</a:t>
            </a:r>
            <a:endParaRPr lang="en-US" altLang="ko-KR" sz="17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sz="1700" b="1" dirty="0">
                <a:solidFill>
                  <a:schemeClr val="bg1"/>
                </a:solidFill>
                <a:cs typeface="Arial" pitchFamily="34" charset="0"/>
              </a:rPr>
              <a:t>발표 준비</a:t>
            </a:r>
            <a:endParaRPr lang="en-US" altLang="ko-KR" sz="1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C538C6-5097-4B2B-90F2-2F12C0C4A24C}"/>
              </a:ext>
            </a:extLst>
          </p:cNvPr>
          <p:cNvSpPr txBox="1"/>
          <p:nvPr/>
        </p:nvSpPr>
        <p:spPr>
          <a:xfrm>
            <a:off x="3602264" y="3947021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cs typeface="Arial" pitchFamily="34" charset="0"/>
              </a:rPr>
              <a:t>8/22~8/23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665A30B6-4080-4261-97CC-31F0CCDBA613}"/>
              </a:ext>
            </a:extLst>
          </p:cNvPr>
          <p:cNvSpPr/>
          <p:nvPr/>
        </p:nvSpPr>
        <p:spPr>
          <a:xfrm>
            <a:off x="2028138" y="4154993"/>
            <a:ext cx="1417752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C58B071E-E7A7-49E9-9C8E-9CFE8E08391A}"/>
              </a:ext>
            </a:extLst>
          </p:cNvPr>
          <p:cNvSpPr/>
          <p:nvPr/>
        </p:nvSpPr>
        <p:spPr>
          <a:xfrm>
            <a:off x="5244556" y="4161076"/>
            <a:ext cx="1503378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0B51F8-0C03-471A-932D-15DED514E65E}"/>
              </a:ext>
            </a:extLst>
          </p:cNvPr>
          <p:cNvSpPr txBox="1"/>
          <p:nvPr/>
        </p:nvSpPr>
        <p:spPr>
          <a:xfrm>
            <a:off x="6548930" y="1500849"/>
            <a:ext cx="1775234" cy="353943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700" b="1" dirty="0">
                <a:solidFill>
                  <a:schemeClr val="bg1"/>
                </a:solidFill>
                <a:cs typeface="Arial" pitchFamily="34" charset="0"/>
              </a:rPr>
              <a:t>데이터  분석</a:t>
            </a: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2BBB231C-9585-4EB5-AE8D-E8DBF7F33F08}"/>
              </a:ext>
            </a:extLst>
          </p:cNvPr>
          <p:cNvSpPr/>
          <p:nvPr/>
        </p:nvSpPr>
        <p:spPr>
          <a:xfrm rot="5400000">
            <a:off x="3400628" y="1184099"/>
            <a:ext cx="144016" cy="9829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0C505F2D-B822-4FFF-ABB8-7B9249091B15}"/>
              </a:ext>
            </a:extLst>
          </p:cNvPr>
          <p:cNvSpPr/>
          <p:nvPr/>
        </p:nvSpPr>
        <p:spPr>
          <a:xfrm rot="5400000">
            <a:off x="6533471" y="1176949"/>
            <a:ext cx="144016" cy="9829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C8F022FE-01AF-47C8-ACFC-FEB0E7AC3507}"/>
              </a:ext>
            </a:extLst>
          </p:cNvPr>
          <p:cNvSpPr/>
          <p:nvPr/>
        </p:nvSpPr>
        <p:spPr>
          <a:xfrm rot="5400000">
            <a:off x="3437300" y="4128704"/>
            <a:ext cx="144016" cy="9829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A1C064B0-46A9-4981-A65C-9DF402A379A7}"/>
              </a:ext>
            </a:extLst>
          </p:cNvPr>
          <p:cNvSpPr/>
          <p:nvPr/>
        </p:nvSpPr>
        <p:spPr>
          <a:xfrm rot="5400000">
            <a:off x="6725075" y="4128705"/>
            <a:ext cx="144016" cy="9829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68E9F361-DA6A-4A04-BCF8-482C98B62324}"/>
              </a:ext>
            </a:extLst>
          </p:cNvPr>
          <p:cNvSpPr/>
          <p:nvPr/>
        </p:nvSpPr>
        <p:spPr>
          <a:xfrm rot="20456274" flipV="1">
            <a:off x="1222226" y="2866823"/>
            <a:ext cx="64762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3B5A9165-A62D-482A-A920-4B3EF433BB0D}"/>
              </a:ext>
            </a:extLst>
          </p:cNvPr>
          <p:cNvSpPr/>
          <p:nvPr/>
        </p:nvSpPr>
        <p:spPr>
          <a:xfrm rot="15127254">
            <a:off x="1292728" y="3916789"/>
            <a:ext cx="144016" cy="9829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6CF416-8D21-4061-8E9B-A88CCD330924}"/>
              </a:ext>
            </a:extLst>
          </p:cNvPr>
          <p:cNvSpPr txBox="1"/>
          <p:nvPr/>
        </p:nvSpPr>
        <p:spPr>
          <a:xfrm>
            <a:off x="6660232" y="4478391"/>
            <a:ext cx="1709173" cy="353943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700" b="1" dirty="0">
                <a:solidFill>
                  <a:schemeClr val="bg1"/>
                </a:solidFill>
                <a:cs typeface="Arial" pitchFamily="34" charset="0"/>
              </a:rPr>
              <a:t>발표</a:t>
            </a:r>
            <a:endParaRPr lang="en-US" altLang="ko-KR" sz="1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09A05-EE81-462D-A9B3-08DBD5E28FB9}"/>
              </a:ext>
            </a:extLst>
          </p:cNvPr>
          <p:cNvSpPr txBox="1"/>
          <p:nvPr/>
        </p:nvSpPr>
        <p:spPr>
          <a:xfrm>
            <a:off x="7063957" y="393472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cs typeface="Arial" pitchFamily="34" charset="0"/>
              </a:rPr>
              <a:t>8/24</a:t>
            </a:r>
            <a:endParaRPr lang="ko-KR" altLang="en-US" sz="2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7384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4098</TotalTime>
  <Words>8445</Words>
  <Application>Microsoft Office PowerPoint</Application>
  <PresentationFormat>화면 슬라이드 쇼(16:9)</PresentationFormat>
  <Paragraphs>1378</Paragraphs>
  <Slides>82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82</vt:i4>
      </vt:variant>
    </vt:vector>
  </HeadingPairs>
  <TitlesOfParts>
    <vt:vector size="99" baseType="lpstr">
      <vt:lpstr>AppleSDGothicNeo-Regular</vt:lpstr>
      <vt:lpstr>Arial Unicode MS</vt:lpstr>
      <vt:lpstr>Helvetica Neue</vt:lpstr>
      <vt:lpstr>HY견명조</vt:lpstr>
      <vt:lpstr>HY신명조</vt:lpstr>
      <vt:lpstr>HY헤드라인M</vt:lpstr>
      <vt:lpstr>Nanum Gothic</vt:lpstr>
      <vt:lpstr>굴림</vt:lpstr>
      <vt:lpstr>나눔스퀘어</vt:lpstr>
      <vt:lpstr>맑은 고딕</vt:lpstr>
      <vt:lpstr>맑은 고딕</vt:lpstr>
      <vt:lpstr>-윤고딕330</vt:lpstr>
      <vt:lpstr>Arial</vt:lpstr>
      <vt:lpstr>Symbol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Jang</cp:lastModifiedBy>
  <cp:revision>1313</cp:revision>
  <dcterms:created xsi:type="dcterms:W3CDTF">2016-12-05T23:26:54Z</dcterms:created>
  <dcterms:modified xsi:type="dcterms:W3CDTF">2021-08-24T06:46:22Z</dcterms:modified>
</cp:coreProperties>
</file>